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3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7894" y="1661946"/>
            <a:ext cx="118935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556A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55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556A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55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556A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556A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556A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384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556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icronic.hr/kis4all/automatizacija-knjizenja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nic.hr/kako-napraviti/e-racu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nic.hr/kako-napraviti/kreiranje-predlozaka-za-knjizenj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micronic.hr/kako-napraviti/kako-uvesti-izvod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nic.hr/kategorije/kako-napraviti/opcenito/" TargetMode="External"/><Relationship Id="rId2" Type="http://schemas.openxmlformats.org/officeDocument/2006/relationships/hyperlink" Target="https://www.micronic.hr/cesta-pitanja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ic.hr/" TargetMode="External"/><Relationship Id="rId2" Type="http://schemas.openxmlformats.org/officeDocument/2006/relationships/hyperlink" Target="mailto:prodaja@micronic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70830"/>
            <a:ext cx="18288000" cy="5916295"/>
          </a:xfrm>
          <a:custGeom>
            <a:avLst/>
            <a:gdLst/>
            <a:ahLst/>
            <a:cxnLst/>
            <a:rect l="l" t="t" r="r" b="b"/>
            <a:pathLst>
              <a:path w="18288000" h="5916295">
                <a:moveTo>
                  <a:pt x="0" y="5916169"/>
                </a:moveTo>
                <a:lnTo>
                  <a:pt x="0" y="0"/>
                </a:lnTo>
                <a:lnTo>
                  <a:pt x="18287933" y="0"/>
                </a:lnTo>
                <a:lnTo>
                  <a:pt x="18287933" y="5916169"/>
                </a:lnTo>
                <a:lnTo>
                  <a:pt x="0" y="5916169"/>
                </a:lnTo>
                <a:close/>
              </a:path>
            </a:pathLst>
          </a:custGeom>
          <a:solidFill>
            <a:srgbClr val="055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325" y="219794"/>
            <a:ext cx="885824" cy="885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62760" y="874614"/>
            <a:ext cx="15377440" cy="114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lang="hr-HR" sz="7050" b="1" spc="55">
                <a:solidFill>
                  <a:srgbClr val="0556A6"/>
                </a:solidFill>
                <a:latin typeface="Tahoma"/>
                <a:cs typeface="Tahoma"/>
              </a:rPr>
              <a:t>FINANCIJSKO KNJIGOVODSTVO</a:t>
            </a:r>
            <a:endParaRPr sz="70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816" y="5023112"/>
            <a:ext cx="6739890" cy="188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2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500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500" spc="40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500" spc="-114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5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500" spc="16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35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spc="2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500" spc="16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35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500" spc="-114" dirty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sz="3500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spc="2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500" spc="16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3500" spc="8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3500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spc="40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500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spc="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500" spc="16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3500" spc="2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5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5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5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2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500" spc="1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40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5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500" spc="40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5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500" spc="80" dirty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sz="3500" spc="145" dirty="0">
                <a:solidFill>
                  <a:srgbClr val="FFFFFF"/>
                </a:solidFill>
                <a:latin typeface="Verdana"/>
                <a:cs typeface="Verdana"/>
              </a:rPr>
              <a:t>U  </a:t>
            </a:r>
            <a:r>
              <a:rPr sz="3500" spc="409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500" spc="1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spc="20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500" spc="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5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500" spc="-235" dirty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sz="3500" spc="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409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5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500" spc="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500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500" spc="7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500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5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500" spc="1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5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2760" y="426597"/>
            <a:ext cx="185166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spc="170" dirty="0">
                <a:solidFill>
                  <a:srgbClr val="4450A0"/>
                </a:solidFill>
                <a:latin typeface="Tahoma"/>
                <a:cs typeface="Tahoma"/>
              </a:rPr>
              <a:t>MICRONIC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619" y="2511982"/>
            <a:ext cx="9782174" cy="6515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182" y="3390900"/>
            <a:ext cx="16916400" cy="2189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hr-HR" sz="3100" spc="-85" dirty="0">
                <a:solidFill>
                  <a:srgbClr val="0070C0"/>
                </a:solidFill>
                <a:latin typeface="Lucida Sans Unicode"/>
                <a:cs typeface="Lucida Sans Unicode"/>
              </a:rPr>
              <a:t>Program automatski obračuna PDV na vrijednost računa i knjiži prema predlošku u temeljnicu i URA, b</a:t>
            </a:r>
            <a:r>
              <a:rPr sz="3100" spc="-85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ilo</a:t>
            </a:r>
            <a:r>
              <a:rPr sz="31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275" dirty="0">
                <a:solidFill>
                  <a:srgbClr val="0070C0"/>
                </a:solidFill>
                <a:latin typeface="Lucida Sans Unicode"/>
                <a:cs typeface="Lucida Sans Unicode"/>
              </a:rPr>
              <a:t>iz</a:t>
            </a:r>
            <a:r>
              <a:rPr sz="31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140" dirty="0">
                <a:solidFill>
                  <a:srgbClr val="0070C0"/>
                </a:solidFill>
                <a:latin typeface="Lucida Sans Unicode"/>
                <a:cs typeface="Lucida Sans Unicode"/>
              </a:rPr>
              <a:t>Kolektora</a:t>
            </a:r>
            <a:r>
              <a:rPr sz="31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200" dirty="0">
                <a:solidFill>
                  <a:srgbClr val="0070C0"/>
                </a:solidFill>
                <a:latin typeface="Lucida Sans Unicode"/>
                <a:cs typeface="Lucida Sans Unicode"/>
              </a:rPr>
              <a:t>ili</a:t>
            </a:r>
            <a:r>
              <a:rPr sz="31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140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korištenjem</a:t>
            </a:r>
            <a:r>
              <a:rPr sz="31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130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predloška</a:t>
            </a:r>
            <a:r>
              <a:rPr lang="hr-HR" sz="3100" spc="-130" dirty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r>
              <a:rPr sz="31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60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Partnera</a:t>
            </a:r>
            <a:r>
              <a:rPr sz="3100" spc="-6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130" dirty="0">
                <a:solidFill>
                  <a:srgbClr val="0070C0"/>
                </a:solidFill>
                <a:latin typeface="Lucida Sans Unicode"/>
                <a:cs typeface="Lucida Sans Unicode"/>
              </a:rPr>
              <a:t>dobavljača </a:t>
            </a:r>
            <a:r>
              <a:rPr sz="31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će </a:t>
            </a:r>
            <a:r>
              <a:rPr sz="31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proknjižiti </a:t>
            </a:r>
            <a:r>
              <a:rPr sz="3100" spc="-90" dirty="0">
                <a:solidFill>
                  <a:srgbClr val="0070C0"/>
                </a:solidFill>
                <a:latin typeface="Lucida Sans Unicode"/>
                <a:cs typeface="Lucida Sans Unicode"/>
              </a:rPr>
              <a:t>na </a:t>
            </a:r>
            <a:r>
              <a:rPr sz="3100" spc="-120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pripadajuće</a:t>
            </a:r>
            <a:r>
              <a:rPr sz="3100" spc="-12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155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analitičk</a:t>
            </a:r>
            <a:r>
              <a:rPr lang="hr-HR" sz="3100" spc="-155" dirty="0">
                <a:solidFill>
                  <a:srgbClr val="0070C0"/>
                </a:solidFill>
                <a:latin typeface="Lucida Sans Unicode"/>
                <a:cs typeface="Lucida Sans Unicode"/>
              </a:rPr>
              <a:t>i </a:t>
            </a:r>
            <a:r>
              <a:rPr sz="3100" spc="-150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konto</a:t>
            </a:r>
            <a:r>
              <a:rPr sz="31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prema </a:t>
            </a:r>
            <a:r>
              <a:rPr sz="3100" spc="-165" dirty="0">
                <a:solidFill>
                  <a:srgbClr val="0070C0"/>
                </a:solidFill>
                <a:latin typeface="Lucida Sans Unicode"/>
                <a:cs typeface="Lucida Sans Unicode"/>
              </a:rPr>
              <a:t>šifri </a:t>
            </a:r>
            <a:r>
              <a:rPr sz="3100" spc="-105" dirty="0">
                <a:solidFill>
                  <a:srgbClr val="0070C0"/>
                </a:solidFill>
                <a:latin typeface="Lucida Sans Unicode"/>
                <a:cs typeface="Lucida Sans Unicode"/>
              </a:rPr>
              <a:t>partnera. </a:t>
            </a:r>
            <a:r>
              <a:rPr sz="3100" spc="-90" dirty="0">
                <a:solidFill>
                  <a:srgbClr val="0070C0"/>
                </a:solidFill>
                <a:latin typeface="Lucida Sans Unicode"/>
                <a:cs typeface="Lucida Sans Unicode"/>
              </a:rPr>
              <a:t>Nema </a:t>
            </a:r>
            <a:r>
              <a:rPr sz="3100" spc="-85" dirty="0">
                <a:solidFill>
                  <a:srgbClr val="0070C0"/>
                </a:solidFill>
                <a:latin typeface="Lucida Sans Unicode"/>
                <a:cs typeface="Lucida Sans Unicode"/>
              </a:rPr>
              <a:t>potrebe </a:t>
            </a:r>
            <a:r>
              <a:rPr sz="3100" spc="-120" dirty="0">
                <a:solidFill>
                  <a:srgbClr val="0070C0"/>
                </a:solidFill>
                <a:latin typeface="Lucida Sans Unicode"/>
                <a:cs typeface="Lucida Sans Unicode"/>
              </a:rPr>
              <a:t>otvarati </a:t>
            </a:r>
            <a:r>
              <a:rPr sz="3100" spc="-155" dirty="0">
                <a:solidFill>
                  <a:srgbClr val="0070C0"/>
                </a:solidFill>
                <a:latin typeface="Lucida Sans Unicode"/>
                <a:cs typeface="Lucida Sans Unicode"/>
              </a:rPr>
              <a:t>predložak </a:t>
            </a:r>
            <a:r>
              <a:rPr sz="3100" spc="-215" dirty="0">
                <a:solidFill>
                  <a:srgbClr val="0070C0"/>
                </a:solidFill>
                <a:latin typeface="Lucida Sans Unicode"/>
                <a:cs typeface="Lucida Sans Unicode"/>
              </a:rPr>
              <a:t>za </a:t>
            </a:r>
            <a:r>
              <a:rPr sz="3100" spc="-190" dirty="0">
                <a:solidFill>
                  <a:srgbClr val="0070C0"/>
                </a:solidFill>
                <a:latin typeface="Lucida Sans Unicode"/>
                <a:cs typeface="Lucida Sans Unicode"/>
              </a:rPr>
              <a:t>svakog </a:t>
            </a:r>
            <a:r>
              <a:rPr sz="31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85" dirty="0">
                <a:solidFill>
                  <a:srgbClr val="0070C0"/>
                </a:solidFill>
                <a:latin typeface="Lucida Sans Unicode"/>
                <a:cs typeface="Lucida Sans Unicode"/>
              </a:rPr>
              <a:t>partnera</a:t>
            </a:r>
            <a:r>
              <a:rPr sz="31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215" dirty="0">
                <a:solidFill>
                  <a:srgbClr val="0070C0"/>
                </a:solidFill>
                <a:latin typeface="Lucida Sans Unicode"/>
                <a:cs typeface="Lucida Sans Unicode"/>
              </a:rPr>
              <a:t>za</a:t>
            </a:r>
            <a:r>
              <a:rPr sz="31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1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PPO!</a:t>
            </a:r>
            <a:endParaRPr sz="31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9785D-CC0B-DD77-CD37-E785C4C15E8D}"/>
              </a:ext>
            </a:extLst>
          </p:cNvPr>
          <p:cNvSpPr txBox="1"/>
          <p:nvPr/>
        </p:nvSpPr>
        <p:spPr>
          <a:xfrm>
            <a:off x="457200" y="399369"/>
            <a:ext cx="17340618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hr-HR" sz="3100" spc="-12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j-ea"/>
                <a:cs typeface="Lucida Sans Unicode"/>
              </a:rPr>
              <a:t>PRIJENOS POREZNE OBVEZE</a:t>
            </a:r>
          </a:p>
          <a:p>
            <a:pPr marL="12700">
              <a:spcBef>
                <a:spcPts val="90"/>
              </a:spcBef>
            </a:pPr>
            <a:endParaRPr lang="hr-HR" sz="3100" spc="-120" dirty="0">
              <a:solidFill>
                <a:srgbClr val="0070C0"/>
              </a:solidFill>
              <a:latin typeface="Lucida Sans Unicode"/>
              <a:ea typeface="+mj-ea"/>
              <a:cs typeface="Lucida Sans Unicode"/>
            </a:endParaRPr>
          </a:p>
          <a:p>
            <a:pPr marL="12700">
              <a:spcBef>
                <a:spcPts val="90"/>
              </a:spcBef>
            </a:pPr>
            <a:r>
              <a:rPr lang="hr-HR" sz="3100" spc="-120" dirty="0">
                <a:solidFill>
                  <a:srgbClr val="0070C0"/>
                </a:solidFill>
                <a:latin typeface="Lucida Sans Unicode"/>
                <a:ea typeface="+mj-ea"/>
                <a:cs typeface="Lucida Sans Unicode"/>
              </a:rPr>
              <a:t>Domaći dobavljač 2200, inače se u URA knjiži po definiciji dokumenta 1 (Račun  dobavljača tuzemstvo), a mi smo u predlošku definirali dokument URA Prijenos porezne obveze koji je u našem slučaju otvoren pod oznakom 14. Oznake nisu fiksne i  mogu se razlikovati kod korisnika.</a:t>
            </a:r>
          </a:p>
          <a:p>
            <a:endParaRPr lang="hr-HR" sz="14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98988-0E5E-8D8C-4C4E-815B534A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57900"/>
            <a:ext cx="11333333" cy="3142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485" y="3695700"/>
            <a:ext cx="12706742" cy="5918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099" y="332426"/>
            <a:ext cx="724110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2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T</a:t>
            </a:r>
            <a:r>
              <a:rPr sz="3200" b="1" spc="-2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R</a:t>
            </a:r>
            <a:r>
              <a:rPr sz="3200" b="1" spc="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O</a:t>
            </a:r>
            <a:r>
              <a:rPr sz="3200" b="1" spc="-27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Š</a:t>
            </a:r>
            <a:r>
              <a:rPr sz="3200" b="1" spc="-114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K</a:t>
            </a:r>
            <a:r>
              <a:rPr sz="3200" b="1" spc="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O</a:t>
            </a:r>
            <a:r>
              <a:rPr sz="3200" b="1" spc="-9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V</a:t>
            </a:r>
            <a:r>
              <a:rPr sz="3200" b="1" spc="-49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I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8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G</a:t>
            </a:r>
            <a:r>
              <a:rPr sz="3200" b="1" spc="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O</a:t>
            </a:r>
            <a:r>
              <a:rPr sz="3200" b="1" spc="-2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R</a:t>
            </a:r>
            <a:r>
              <a:rPr sz="3200" b="1" spc="-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I</a:t>
            </a:r>
            <a:r>
              <a:rPr sz="3200" b="1" spc="-9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V</a:t>
            </a:r>
            <a:r>
              <a:rPr sz="3200" b="1" spc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A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49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I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9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V</a:t>
            </a:r>
            <a:r>
              <a:rPr sz="3200" b="1" spc="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O</a:t>
            </a:r>
            <a:r>
              <a:rPr sz="32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Z</a:t>
            </a:r>
            <a:r>
              <a:rPr sz="3200" b="1" spc="-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I</a:t>
            </a:r>
            <a:r>
              <a:rPr sz="3200" b="1" spc="-3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L</a:t>
            </a:r>
            <a:r>
              <a:rPr sz="3200" b="1" spc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A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2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50</a:t>
            </a:r>
            <a:r>
              <a:rPr sz="3200" b="1" spc="-96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%</a:t>
            </a:r>
            <a:endParaRPr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098" y="1734069"/>
            <a:ext cx="1618551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Partnera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0" dirty="0">
                <a:solidFill>
                  <a:srgbClr val="0070C0"/>
                </a:solidFill>
                <a:latin typeface="Lucida Sans Unicode"/>
                <a:cs typeface="Lucida Sans Unicode"/>
              </a:rPr>
              <a:t>program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30" dirty="0">
                <a:solidFill>
                  <a:srgbClr val="0070C0"/>
                </a:solidFill>
                <a:latin typeface="Lucida Sans Unicode"/>
                <a:cs typeface="Lucida Sans Unicode"/>
              </a:rPr>
              <a:t>prepoznaje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04" dirty="0">
                <a:solidFill>
                  <a:srgbClr val="0070C0"/>
                </a:solidFill>
                <a:latin typeface="Lucida Sans Unicode"/>
                <a:cs typeface="Lucida Sans Unicode"/>
              </a:rPr>
              <a:t>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50" dirty="0">
                <a:solidFill>
                  <a:srgbClr val="0070C0"/>
                </a:solidFill>
                <a:latin typeface="Lucida Sans Unicode"/>
                <a:cs typeface="Lucida Sans Unicode"/>
              </a:rPr>
              <a:t>knjiži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na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70" dirty="0">
                <a:solidFill>
                  <a:srgbClr val="0070C0"/>
                </a:solidFill>
                <a:latin typeface="Lucida Sans Unicode"/>
                <a:cs typeface="Lucida Sans Unicode"/>
              </a:rPr>
              <a:t>analitički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konto,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nema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0" dirty="0">
                <a:solidFill>
                  <a:srgbClr val="0070C0"/>
                </a:solidFill>
                <a:latin typeface="Lucida Sans Unicode"/>
                <a:cs typeface="Lucida Sans Unicode"/>
              </a:rPr>
              <a:t>potrebe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25" dirty="0">
                <a:solidFill>
                  <a:srgbClr val="0070C0"/>
                </a:solidFill>
                <a:latin typeface="Lucida Sans Unicode"/>
                <a:cs typeface="Lucida Sans Unicode"/>
              </a:rPr>
              <a:t>otvarati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60" dirty="0">
                <a:solidFill>
                  <a:srgbClr val="0070C0"/>
                </a:solidFill>
                <a:latin typeface="Lucida Sans Unicode"/>
                <a:cs typeface="Lucida Sans Unicode"/>
              </a:rPr>
              <a:t>predložak </a:t>
            </a:r>
            <a:r>
              <a:rPr sz="3200" spc="-10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25" dirty="0">
                <a:solidFill>
                  <a:srgbClr val="0070C0"/>
                </a:solidFill>
                <a:latin typeface="Lucida Sans Unicode"/>
                <a:cs typeface="Lucida Sans Unicode"/>
              </a:rPr>
              <a:t>za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30" dirty="0">
                <a:solidFill>
                  <a:srgbClr val="0070C0"/>
                </a:solidFill>
                <a:latin typeface="Lucida Sans Unicode"/>
                <a:cs typeface="Lucida Sans Unicode"/>
              </a:rPr>
              <a:t>sve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dobavljače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65" dirty="0">
                <a:solidFill>
                  <a:srgbClr val="0070C0"/>
                </a:solidFill>
                <a:latin typeface="Lucida Sans Unicode"/>
                <a:cs typeface="Lucida Sans Unicode"/>
              </a:rPr>
              <a:t>goriva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25" dirty="0">
                <a:solidFill>
                  <a:srgbClr val="0070C0"/>
                </a:solidFill>
                <a:latin typeface="Lucida Sans Unicode"/>
                <a:cs typeface="Lucida Sans Unicode"/>
              </a:rPr>
              <a:t>koji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se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20" dirty="0">
                <a:solidFill>
                  <a:srgbClr val="0070C0"/>
                </a:solidFill>
                <a:latin typeface="Lucida Sans Unicode"/>
                <a:cs typeface="Lucida Sans Unicode"/>
              </a:rPr>
              <a:t>knjiže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50%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priznato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595" dirty="0">
                <a:solidFill>
                  <a:srgbClr val="0070C0"/>
                </a:solidFill>
                <a:latin typeface="Lucida Sans Unicode"/>
                <a:cs typeface="Lucida Sans Unicode"/>
              </a:rPr>
              <a:t>/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50%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5" dirty="0">
                <a:solidFill>
                  <a:srgbClr val="0070C0"/>
                </a:solidFill>
                <a:latin typeface="Lucida Sans Unicode"/>
                <a:cs typeface="Lucida Sans Unicode"/>
              </a:rPr>
              <a:t>nepriznato.</a:t>
            </a:r>
            <a:endParaRPr sz="32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01597" y="348780"/>
            <a:ext cx="16658590" cy="3307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27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S</a:t>
            </a:r>
            <a:r>
              <a:rPr sz="3200" b="1" spc="-12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T</a:t>
            </a:r>
            <a:r>
              <a:rPr sz="3200" b="1" spc="-5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J</a:t>
            </a:r>
            <a:r>
              <a:rPr sz="3200" b="1" spc="-19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E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C</a:t>
            </a:r>
            <a:r>
              <a:rPr sz="3200" b="1" spc="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A</a:t>
            </a:r>
            <a:r>
              <a:rPr sz="3200" b="1" spc="12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N</a:t>
            </a:r>
            <a:r>
              <a:rPr sz="3200" b="1" spc="-5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J</a:t>
            </a:r>
            <a:r>
              <a:rPr sz="3200" b="1" spc="-18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E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D</a:t>
            </a:r>
            <a:r>
              <a:rPr sz="3200" b="1" spc="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O</a:t>
            </a:r>
            <a:r>
              <a:rPr sz="3200" b="1" spc="-6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B</a:t>
            </a:r>
            <a:r>
              <a:rPr sz="3200" b="1" spc="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A</a:t>
            </a:r>
            <a:r>
              <a:rPr sz="3200" b="1" spc="-2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R</a:t>
            </a:r>
            <a:r>
              <a:rPr sz="3200" b="1" spc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A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53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/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4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U</a:t>
            </a:r>
            <a:r>
              <a:rPr sz="3200" b="1" spc="-27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S</a:t>
            </a:r>
            <a:r>
              <a:rPr sz="3200" b="1" spc="-3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L</a:t>
            </a:r>
            <a:r>
              <a:rPr sz="3200" b="1" spc="4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U</a:t>
            </a:r>
            <a:r>
              <a:rPr sz="3200" b="1" spc="-8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G</a:t>
            </a:r>
            <a:r>
              <a:rPr sz="3200" b="1" spc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A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I</a:t>
            </a:r>
            <a:r>
              <a:rPr sz="3200" b="1" spc="-14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Z</a:t>
            </a:r>
            <a:r>
              <a:rPr sz="3200" b="1" spc="-1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 </a:t>
            </a:r>
            <a:r>
              <a:rPr sz="3200" b="1" spc="-19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E</a:t>
            </a:r>
            <a:r>
              <a:rPr sz="3200" b="1" spc="4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ahoma"/>
              </a:rPr>
              <a:t>U</a:t>
            </a:r>
            <a:endParaRPr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hr-HR" sz="365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hr-HR" sz="365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199"/>
              </a:lnSpc>
            </a:pPr>
            <a:r>
              <a:rPr sz="3200" spc="-130" dirty="0" err="1">
                <a:solidFill>
                  <a:srgbClr val="0070C0"/>
                </a:solidFill>
                <a:latin typeface="Lucida Sans Unicode"/>
                <a:cs typeface="Lucida Sans Unicode"/>
              </a:rPr>
              <a:t>Opći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predložak,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0" dirty="0">
                <a:solidFill>
                  <a:srgbClr val="0070C0"/>
                </a:solidFill>
                <a:latin typeface="Lucida Sans Unicode"/>
                <a:cs typeface="Lucida Sans Unicode"/>
              </a:rPr>
              <a:t>program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automatski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20" dirty="0">
                <a:solidFill>
                  <a:srgbClr val="0070C0"/>
                </a:solidFill>
                <a:latin typeface="Lucida Sans Unicode"/>
                <a:cs typeface="Lucida Sans Unicode"/>
              </a:rPr>
              <a:t>dodaje</a:t>
            </a:r>
            <a:r>
              <a:rPr sz="3200" spc="-1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65" dirty="0">
                <a:solidFill>
                  <a:srgbClr val="0070C0"/>
                </a:solidFill>
                <a:latin typeface="Lucida Sans Unicode"/>
                <a:cs typeface="Lucida Sans Unicode"/>
              </a:rPr>
              <a:t>analitiku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0" dirty="0">
                <a:solidFill>
                  <a:srgbClr val="0070C0"/>
                </a:solidFill>
                <a:latin typeface="Lucida Sans Unicode"/>
                <a:cs typeface="Lucida Sans Unicode"/>
              </a:rPr>
              <a:t>partnera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Lucida Sans Unicode"/>
                <a:cs typeface="Lucida Sans Unicode"/>
              </a:rPr>
              <a:t>–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0" dirty="0">
                <a:solidFill>
                  <a:srgbClr val="0070C0"/>
                </a:solidFill>
                <a:latin typeface="Lucida Sans Unicode"/>
                <a:cs typeface="Lucida Sans Unicode"/>
              </a:rPr>
              <a:t>partner</a:t>
            </a:r>
            <a:r>
              <a:rPr sz="3200" spc="-1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se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definira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prilikom </a:t>
            </a:r>
            <a:r>
              <a:rPr sz="3200" spc="-994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95" dirty="0">
                <a:solidFill>
                  <a:srgbClr val="0070C0"/>
                </a:solidFill>
                <a:latin typeface="Lucida Sans Unicode"/>
                <a:cs typeface="Lucida Sans Unicode"/>
              </a:rPr>
              <a:t>knjiženja </a:t>
            </a:r>
            <a:r>
              <a:rPr sz="32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predloška </a:t>
            </a:r>
            <a:r>
              <a:rPr sz="3200" spc="-210" dirty="0">
                <a:solidFill>
                  <a:srgbClr val="0070C0"/>
                </a:solidFill>
                <a:latin typeface="Lucida Sans Unicode"/>
                <a:cs typeface="Lucida Sans Unicode"/>
              </a:rPr>
              <a:t>ili </a:t>
            </a:r>
            <a:r>
              <a:rPr sz="3200" spc="-105" dirty="0">
                <a:solidFill>
                  <a:srgbClr val="0070C0"/>
                </a:solidFill>
                <a:latin typeface="Lucida Sans Unicode"/>
                <a:cs typeface="Lucida Sans Unicode"/>
              </a:rPr>
              <a:t>u </a:t>
            </a:r>
            <a:r>
              <a:rPr sz="3200" spc="-160" dirty="0">
                <a:solidFill>
                  <a:srgbClr val="0070C0"/>
                </a:solidFill>
                <a:latin typeface="Lucida Sans Unicode"/>
                <a:cs typeface="Lucida Sans Unicode"/>
              </a:rPr>
              <a:t>Kolektoru. 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Porez </a:t>
            </a:r>
            <a:r>
              <a:rPr sz="32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se 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računa </a:t>
            </a:r>
            <a:r>
              <a:rPr sz="32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na </a:t>
            </a:r>
            <a:r>
              <a:rPr sz="3200" spc="-140" dirty="0">
                <a:solidFill>
                  <a:srgbClr val="0070C0"/>
                </a:solidFill>
                <a:latin typeface="Lucida Sans Unicode"/>
                <a:cs typeface="Lucida Sans Unicode"/>
              </a:rPr>
              <a:t>vrijednost 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računa </a:t>
            </a:r>
            <a:r>
              <a:rPr sz="3200" spc="-85" dirty="0">
                <a:solidFill>
                  <a:srgbClr val="0070C0"/>
                </a:solidFill>
                <a:latin typeface="Lucida Sans Unicode"/>
                <a:cs typeface="Lucida Sans Unicode"/>
              </a:rPr>
              <a:t>te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automatski </a:t>
            </a:r>
            <a:r>
              <a:rPr sz="3200" spc="-250" dirty="0">
                <a:solidFill>
                  <a:srgbClr val="0070C0"/>
                </a:solidFill>
                <a:latin typeface="Lucida Sans Unicode"/>
                <a:cs typeface="Lucida Sans Unicode"/>
              </a:rPr>
              <a:t>knjiži </a:t>
            </a:r>
            <a:r>
              <a:rPr sz="3200" spc="-10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05" dirty="0">
                <a:solidFill>
                  <a:srgbClr val="0070C0"/>
                </a:solidFill>
                <a:latin typeface="Lucida Sans Unicode"/>
                <a:cs typeface="Lucida Sans Unicode"/>
              </a:rPr>
              <a:t>u </a:t>
            </a:r>
            <a:r>
              <a:rPr sz="3200" spc="-140" dirty="0">
                <a:solidFill>
                  <a:srgbClr val="0070C0"/>
                </a:solidFill>
                <a:latin typeface="Lucida Sans Unicode"/>
                <a:cs typeface="Lucida Sans Unicode"/>
              </a:rPr>
              <a:t>temeljnicu </a:t>
            </a:r>
            <a:r>
              <a:rPr sz="3200" spc="-204" dirty="0">
                <a:solidFill>
                  <a:srgbClr val="0070C0"/>
                </a:solidFill>
                <a:latin typeface="Lucida Sans Unicode"/>
                <a:cs typeface="Lucida Sans Unicode"/>
              </a:rPr>
              <a:t>i </a:t>
            </a:r>
            <a:r>
              <a:rPr sz="3200" spc="-155" dirty="0">
                <a:solidFill>
                  <a:srgbClr val="0070C0"/>
                </a:solidFill>
                <a:latin typeface="Lucida Sans Unicode"/>
                <a:cs typeface="Lucida Sans Unicode"/>
              </a:rPr>
              <a:t>URA. </a:t>
            </a:r>
            <a:endParaRPr sz="32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A5996-EE8E-35EE-83E0-D1F66754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76700"/>
            <a:ext cx="10210800" cy="56921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7894" y="2556543"/>
            <a:ext cx="13938885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556A6"/>
                </a:solidFill>
                <a:latin typeface="Tahoma"/>
                <a:cs typeface="Tahoma"/>
              </a:rPr>
              <a:t>Detaljnije</a:t>
            </a:r>
            <a:r>
              <a:rPr sz="3000" spc="-70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0556A6"/>
                </a:solidFill>
                <a:latin typeface="Tahoma"/>
                <a:cs typeface="Tahoma"/>
              </a:rPr>
              <a:t>o</a:t>
            </a:r>
            <a:r>
              <a:rPr sz="3000" spc="-65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556A6"/>
                </a:solidFill>
                <a:latin typeface="Tahoma"/>
                <a:cs typeface="Tahoma"/>
              </a:rPr>
              <a:t>automatizaciji</a:t>
            </a:r>
            <a:r>
              <a:rPr sz="3000" spc="-65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556A6"/>
                </a:solidFill>
                <a:latin typeface="Tahoma"/>
                <a:cs typeface="Tahoma"/>
              </a:rPr>
              <a:t>knjiženja</a:t>
            </a:r>
            <a:r>
              <a:rPr sz="3000" spc="-70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556A6"/>
                </a:solidFill>
                <a:latin typeface="Tahoma"/>
                <a:cs typeface="Tahoma"/>
              </a:rPr>
              <a:t>i</a:t>
            </a:r>
            <a:r>
              <a:rPr sz="3000" spc="-65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0556A6"/>
                </a:solidFill>
                <a:latin typeface="Tahoma"/>
                <a:cs typeface="Tahoma"/>
              </a:rPr>
              <a:t>potrebnim</a:t>
            </a:r>
            <a:r>
              <a:rPr sz="3000" spc="-65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556A6"/>
                </a:solidFill>
                <a:latin typeface="Tahoma"/>
                <a:cs typeface="Tahoma"/>
              </a:rPr>
              <a:t>preduvjetima</a:t>
            </a:r>
            <a:r>
              <a:rPr sz="3000" spc="-70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556A6"/>
                </a:solidFill>
                <a:latin typeface="Tahoma"/>
                <a:cs typeface="Tahoma"/>
              </a:rPr>
              <a:t>pročitajte</a:t>
            </a:r>
            <a:r>
              <a:rPr sz="3000" spc="-65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556A6"/>
                </a:solidFill>
                <a:latin typeface="Tahoma"/>
                <a:cs typeface="Tahoma"/>
              </a:rPr>
              <a:t>klikom</a:t>
            </a:r>
            <a:r>
              <a:rPr sz="3000" spc="-65" dirty="0">
                <a:solidFill>
                  <a:srgbClr val="0556A6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0556A6"/>
                </a:solidFill>
                <a:latin typeface="Tahoma"/>
                <a:cs typeface="Tahoma"/>
              </a:rPr>
              <a:t>na: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0"/>
              </a:spcBef>
            </a:pPr>
            <a:r>
              <a:rPr sz="3000" u="heavy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/>
              </a:rPr>
              <a:t>Automatizacija</a:t>
            </a:r>
            <a:r>
              <a:rPr sz="3000" u="heavy" spc="-5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000" u="heavy" spc="-10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/>
              </a:rPr>
              <a:t>knjiženja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562" y="1144852"/>
            <a:ext cx="1130190" cy="15335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Savjet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B3EA-6888-8E47-60E5-F40F24030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47700"/>
            <a:ext cx="15559506" cy="923330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AUTOMATSKO KNJIŽENJE ERAČUNA U FINANCIJSKO KNJIGOVODSTVO – UVOZ ERAČUNA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62DC0-58D6-CB91-88BF-27CB70A7758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98478" y="2247900"/>
            <a:ext cx="15789322" cy="3970318"/>
          </a:xfrm>
        </p:spPr>
        <p:txBody>
          <a:bodyPr/>
          <a:lstStyle/>
          <a:p>
            <a:pPr algn="l"/>
            <a:r>
              <a:rPr lang="hr-HR" sz="28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Uz jednostavno podešavanje program, prepoznaje predložak i konto partnera po OIB-u partnera te knjiži eRačun. </a:t>
            </a:r>
          </a:p>
          <a:p>
            <a:pPr algn="l"/>
            <a:endParaRPr lang="hr-HR" sz="2800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sz="2800" dirty="0">
                <a:solidFill>
                  <a:srgbClr val="0070C0"/>
                </a:solidFill>
                <a:latin typeface="Tahoma" panose="020B0604030504040204" pitchFamily="34" charset="0"/>
              </a:rPr>
              <a:t>Račune koje primite kao eRačun možete uvesti direktno u temeljnicu glavne knjige u Financijskom knjigovodstvu.</a:t>
            </a:r>
          </a:p>
          <a:p>
            <a:pPr algn="l"/>
            <a:endParaRPr lang="hr-HR" sz="28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l"/>
            <a:r>
              <a:rPr lang="hr-HR" sz="2800" dirty="0">
                <a:solidFill>
                  <a:srgbClr val="0070C0"/>
                </a:solidFill>
                <a:latin typeface="Tahoma" panose="020B0604030504040204" pitchFamily="34" charset="0"/>
              </a:rPr>
              <a:t>Postupak je opisan kroz 3 glavna koraka koja slijede u nastavku:</a:t>
            </a:r>
          </a:p>
          <a:p>
            <a:pPr algn="l"/>
            <a:endParaRPr lang="hr-HR" sz="28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447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B70F-622B-5E75-5988-07B7CAB7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1. Korak u knjiženju eračuna – preuzimanje računa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DCD2-B8E0-9ABB-F1BF-CC3E4FC08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7909858"/>
          </a:xfrm>
        </p:spPr>
        <p:txBody>
          <a:bodyPr/>
          <a:lstStyle/>
          <a:p>
            <a:pPr algn="l"/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Preuzimanje direktno iz KIS4WIN - za korisnike koji imaju integraciju sa posrednicima</a:t>
            </a:r>
          </a:p>
          <a:p>
            <a:pPr algn="l"/>
            <a:b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</a:br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Integracija sa posrednikom omogućava preuzimanje dokumenata direktno iz programa, ne morate ih preuzimati i snimati kao datoteke.</a:t>
            </a:r>
          </a:p>
          <a:p>
            <a:pPr algn="l"/>
            <a:b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</a:br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Što je potrebno? Potrebno je sa konkretnog računala imati pristup na stranicu posrednika - prijaviti se kao korisnik servisa nekog od posrednika.</a:t>
            </a:r>
          </a:p>
          <a:p>
            <a:pPr algn="l"/>
            <a:endParaRPr lang="hr-HR" sz="3000" dirty="0">
              <a:solidFill>
                <a:srgbClr val="0070C0"/>
              </a:solidFill>
              <a:latin typeface="Sitka Small" pitchFamily="2" charset="0"/>
              <a:ea typeface="+mj-ea"/>
            </a:endParaRPr>
          </a:p>
          <a:p>
            <a:pPr algn="l"/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Što ako ne šaljete eRačune i nemate potrebe za posrednikom? Ukoliko ne šaljete eRačune možete se prijaviti na posrednike za eRačun za primanje računa, besplatno je.</a:t>
            </a:r>
            <a:b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</a:br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Kako se prijaviti pojašnjeno na poveznici </a:t>
            </a:r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ERAČUN SVE ŠTO TREBATE ZNATI</a:t>
            </a:r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.</a:t>
            </a:r>
          </a:p>
          <a:p>
            <a:pPr algn="l"/>
            <a:endParaRPr lang="hr-HR" sz="3000" dirty="0">
              <a:solidFill>
                <a:srgbClr val="0070C0"/>
              </a:solidFill>
              <a:latin typeface="Sitka Small" pitchFamily="2" charset="0"/>
              <a:ea typeface="+mj-ea"/>
            </a:endParaRPr>
          </a:p>
          <a:p>
            <a:pPr algn="l"/>
            <a:r>
              <a:rPr lang="hr-HR" sz="3000" dirty="0">
                <a:solidFill>
                  <a:srgbClr val="0070C0"/>
                </a:solidFill>
                <a:latin typeface="Sitka Small" pitchFamily="2" charset="0"/>
                <a:ea typeface="+mj-ea"/>
              </a:rPr>
              <a:t>Zašto - zato jer Vam besplatna registracija na web stranici posrednika omogućava potpunu integraciju i preuzimanje poslanih računa direktno iz programa.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8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549E-8B97-BD3A-55B5-48EE3A14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Kako preuzeti primljeni eRačun direktno u programu ?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5EAC8-2217-D99A-8A99-5FB63C0D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57" y="1532389"/>
            <a:ext cx="16783685" cy="369332"/>
          </a:xfrm>
        </p:spPr>
        <p:txBody>
          <a:bodyPr/>
          <a:lstStyle/>
          <a:p>
            <a:r>
              <a:rPr lang="pl-PL" sz="24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Kad ste u temeljnici aktivno je dugme </a:t>
            </a:r>
            <a:r>
              <a:rPr lang="pl-PL" sz="24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Dohvati e-račun.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F42716-6DD1-74E9-2434-C5347148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7" y="2019300"/>
            <a:ext cx="13072991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9A25B-F1B2-E4AC-A123-DD3AD24AE6FE}"/>
              </a:ext>
            </a:extLst>
          </p:cNvPr>
          <p:cNvSpPr txBox="1"/>
          <p:nvPr/>
        </p:nvSpPr>
        <p:spPr>
          <a:xfrm>
            <a:off x="231218" y="5083383"/>
            <a:ext cx="1775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Klikom na </a:t>
            </a:r>
            <a:r>
              <a:rPr lang="hr-HR" sz="2400" b="1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Dohvati e-račun </a:t>
            </a:r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dobit ćete prozor kao na slici dolje. Aktivne opcije su Dohvati, Preuzmi PDF, Uvozi XML i Proknjiži.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96EF48-673E-2DE4-69C4-F388480C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3" y="5676900"/>
            <a:ext cx="130968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00CE5-A712-857B-BE79-5D9E402E94F1}"/>
              </a:ext>
            </a:extLst>
          </p:cNvPr>
          <p:cNvSpPr txBox="1"/>
          <p:nvPr/>
        </p:nvSpPr>
        <p:spPr>
          <a:xfrm>
            <a:off x="335857" y="77343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Dohvati - dohvaća račune direktno sa servera posrednika.</a:t>
            </a:r>
            <a:b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</a:br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Preuzmi PDF - preuzima račun u PDF-u.</a:t>
            </a:r>
            <a:b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</a:br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Preuzmi XML - preuzima XML datoteku računa.</a:t>
            </a:r>
            <a:b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</a:br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/>
              </a:rPr>
              <a:t>Proknjiži - knjiži dokument na koji smo pozicionirani.</a:t>
            </a:r>
          </a:p>
        </p:txBody>
      </p:sp>
    </p:spTree>
    <p:extLst>
      <p:ext uri="{BB962C8B-B14F-4D97-AF65-F5344CB8AC3E}">
        <p14:creationId xmlns:p14="http://schemas.microsoft.com/office/powerpoint/2010/main" val="286588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9C24-9FCE-6B07-1624-435FB00C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1384995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Preuzimanje putem email-a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za one korisnike koji nemaju integraciju sa jednim od posrednika.</a:t>
            </a:r>
            <a:br>
              <a:rPr lang="hr-HR" b="0" i="0" dirty="0">
                <a:solidFill>
                  <a:srgbClr val="1E73BE"/>
                </a:solidFill>
                <a:effectLst/>
                <a:latin typeface="Tahoma" panose="020B0604030504040204" pitchFamily="34" charset="0"/>
              </a:rPr>
            </a:b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7AAD5-0C43-ED0B-2E7A-2A656EC4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57" y="1943100"/>
            <a:ext cx="16783685" cy="738664"/>
          </a:xfrm>
        </p:spPr>
        <p:txBody>
          <a:bodyPr/>
          <a:lstStyle/>
          <a:p>
            <a:r>
              <a:rPr lang="hr-HR" sz="24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SNIMITE RAČUN poslan email-om -  Primili ste elektronski račun email-om, preuzmite ga i snimite xml datoteku u odabranu mapu. Primjer preuzimanja od MOJ ERAČUN na slici: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6EE6B9-6D6B-0378-97C6-9B9B7D23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99" y="3924300"/>
            <a:ext cx="74676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8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93BA-9F4D-1D88-D115-25ED69EB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2. Korak u knjiženju eračuna – knjiženje računa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DDE69-6A28-4A34-D996-A5432884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4832092"/>
          </a:xfrm>
        </p:spPr>
        <p:txBody>
          <a:bodyPr/>
          <a:lstStyle/>
          <a:p>
            <a:pPr algn="l"/>
            <a: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 financijskom knjigovodstvu </a:t>
            </a:r>
            <a:r>
              <a:rPr lang="hr-HR" sz="28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otvorite temeljnicu </a:t>
            </a:r>
            <a: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ulaznih računa / troškova, upišite osnovne podatke za zaglavlje - vrsta dokumenta, datum i originalni broj.</a:t>
            </a:r>
          </a:p>
          <a:p>
            <a:pPr algn="l"/>
            <a:b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</a:br>
            <a: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Umjesto knjiženja ručno ili pozivanja predložaka kao do sada kliknite na dugme </a:t>
            </a:r>
            <a:r>
              <a:rPr lang="hr-HR" sz="28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DOHVATI E-RAČUN </a:t>
            </a:r>
            <a: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(opisano pod 1).  Klikom na dugme pojavit će se prozor sa pregledom primljenih računa - za one korisnike koji imaju podešen pristup posredniku.</a:t>
            </a:r>
          </a:p>
          <a:p>
            <a:pPr algn="l"/>
            <a:endParaRPr lang="hr-HR" sz="280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Pozicionirajte se na dokument u listi i klik na </a:t>
            </a:r>
            <a:r>
              <a:rPr lang="hr-HR" sz="28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Proknjiži.</a:t>
            </a:r>
          </a:p>
          <a:p>
            <a:pPr algn="l"/>
            <a:endParaRPr lang="hr-HR" sz="280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sz="280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Bez obzira na koji ste način dohvatili eRačun procedura koja slijedi je ista.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E71C-1D57-2D19-302C-EA909DA1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C0689-FC77-2619-C6D8-EB88AE72B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1477328"/>
          </a:xfrm>
        </p:spPr>
        <p:txBody>
          <a:bodyPr/>
          <a:lstStyle/>
          <a:p>
            <a:r>
              <a:rPr lang="hr-HR" sz="32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Dokument koji ste odabrali za knjiženje otvara se u pdf formatu, nakon pregleda zatvorite prozor na close i povratkom u temeljnicu predložak za knjiženje je popunjen svim podatcima iz xml-a, potrebno je eventualno definirati mjesto troška i potvrditi knjiženje na OK.</a:t>
            </a:r>
            <a:endParaRPr lang="hr-HR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FE216C-F584-25D8-829A-801D721BE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24300"/>
            <a:ext cx="68389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0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148738"/>
            <a:ext cx="7905749" cy="6467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164" y="299123"/>
            <a:ext cx="148012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70" dirty="0">
                <a:solidFill>
                  <a:srgbClr val="0070C0"/>
                </a:solidFill>
              </a:rPr>
              <a:t>Dodavanje</a:t>
            </a:r>
            <a:r>
              <a:rPr sz="3400" spc="-215" dirty="0">
                <a:solidFill>
                  <a:srgbClr val="0070C0"/>
                </a:solidFill>
              </a:rPr>
              <a:t> </a:t>
            </a:r>
            <a:r>
              <a:rPr sz="3400" spc="-200" dirty="0">
                <a:solidFill>
                  <a:srgbClr val="0070C0"/>
                </a:solidFill>
              </a:rPr>
              <a:t>Dobavljača/Kupaca</a:t>
            </a:r>
            <a:r>
              <a:rPr sz="3400" spc="-215" dirty="0">
                <a:solidFill>
                  <a:srgbClr val="0070C0"/>
                </a:solidFill>
              </a:rPr>
              <a:t> </a:t>
            </a:r>
            <a:r>
              <a:rPr sz="3400" spc="-110" dirty="0">
                <a:solidFill>
                  <a:srgbClr val="0070C0"/>
                </a:solidFill>
              </a:rPr>
              <a:t>ili</a:t>
            </a:r>
            <a:r>
              <a:rPr sz="3400" spc="-215" dirty="0">
                <a:solidFill>
                  <a:srgbClr val="0070C0"/>
                </a:solidFill>
              </a:rPr>
              <a:t> </a:t>
            </a:r>
            <a:r>
              <a:rPr sz="3400" spc="-210" dirty="0">
                <a:solidFill>
                  <a:srgbClr val="0070C0"/>
                </a:solidFill>
              </a:rPr>
              <a:t>sintetičkog</a:t>
            </a:r>
            <a:r>
              <a:rPr sz="3400" spc="-215" dirty="0">
                <a:solidFill>
                  <a:srgbClr val="0070C0"/>
                </a:solidFill>
              </a:rPr>
              <a:t> </a:t>
            </a:r>
            <a:r>
              <a:rPr sz="3400" spc="-140" dirty="0">
                <a:solidFill>
                  <a:srgbClr val="0070C0"/>
                </a:solidFill>
              </a:rPr>
              <a:t>konta</a:t>
            </a:r>
            <a:r>
              <a:rPr sz="3400" spc="-215" dirty="0">
                <a:solidFill>
                  <a:srgbClr val="0070C0"/>
                </a:solidFill>
              </a:rPr>
              <a:t> </a:t>
            </a:r>
            <a:r>
              <a:rPr sz="3400" spc="-55" dirty="0">
                <a:solidFill>
                  <a:srgbClr val="0070C0"/>
                </a:solidFill>
              </a:rPr>
              <a:t>u</a:t>
            </a:r>
            <a:r>
              <a:rPr sz="3400" spc="-210" dirty="0">
                <a:solidFill>
                  <a:srgbClr val="0070C0"/>
                </a:solidFill>
              </a:rPr>
              <a:t> </a:t>
            </a:r>
            <a:r>
              <a:rPr sz="3400" spc="-105" dirty="0">
                <a:solidFill>
                  <a:srgbClr val="0070C0"/>
                </a:solidFill>
              </a:rPr>
              <a:t>kontnom</a:t>
            </a:r>
            <a:r>
              <a:rPr sz="3400" spc="-215" dirty="0">
                <a:solidFill>
                  <a:srgbClr val="0070C0"/>
                </a:solidFill>
              </a:rPr>
              <a:t> </a:t>
            </a:r>
            <a:r>
              <a:rPr sz="3400" spc="-20" dirty="0">
                <a:solidFill>
                  <a:srgbClr val="0070C0"/>
                </a:solidFill>
              </a:rPr>
              <a:t>planu</a:t>
            </a:r>
            <a:endParaRPr sz="34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0524" y="6461130"/>
            <a:ext cx="68446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Pozicionirajte</a:t>
            </a:r>
            <a:r>
              <a:rPr sz="30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se</a:t>
            </a:r>
            <a:r>
              <a:rPr sz="30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 konto,</a:t>
            </a:r>
            <a:r>
              <a:rPr sz="30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upišite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sintetiku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konta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koju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želite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0070C0"/>
                </a:solidFill>
                <a:latin typeface="Tahoma"/>
                <a:cs typeface="Tahoma"/>
              </a:rPr>
              <a:t>dodati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analitiku</a:t>
            </a:r>
            <a:r>
              <a:rPr sz="3000" spc="-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primjerice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2200.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Potom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kliknite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0070C0"/>
                </a:solidFill>
                <a:latin typeface="Tahoma"/>
                <a:cs typeface="Tahoma"/>
              </a:rPr>
              <a:t>dugme</a:t>
            </a:r>
            <a:r>
              <a:rPr sz="30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Dodaj(F9).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0524" y="2742128"/>
            <a:ext cx="5727065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Filter</a:t>
            </a:r>
            <a:r>
              <a:rPr sz="30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Aktivni/Neaktivni/Svi</a:t>
            </a:r>
            <a:r>
              <a:rPr sz="3000" spc="-10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40" dirty="0">
                <a:solidFill>
                  <a:srgbClr val="0070C0"/>
                </a:solidFill>
                <a:latin typeface="Tahoma"/>
                <a:cs typeface="Tahoma"/>
              </a:rPr>
              <a:t>-</a:t>
            </a:r>
            <a:r>
              <a:rPr sz="3000" spc="-10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prikaz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aktivnih/neaktivnih</a:t>
            </a:r>
            <a:r>
              <a:rPr sz="3000" spc="-1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ili</a:t>
            </a:r>
            <a:r>
              <a:rPr sz="3000" spc="-1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svih</a:t>
            </a:r>
            <a:r>
              <a:rPr sz="3000" spc="-1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konta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BA98-C1D9-3F96-EE09-B66CCC24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52500"/>
            <a:ext cx="8808143" cy="461665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RAČUN JE PROKNJIŽEN U TEMELJNICI!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4F7FDE-0C2E-0DBF-07D7-29F0BC30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714500"/>
            <a:ext cx="13449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2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BAF6-6D66-DB66-0AFE-1772A9FF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3. Korak u knjiženju eračuna – pripremne radnje za automatski uvoz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8EE44-D5A2-E49D-607D-3E8D16C3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1938992"/>
          </a:xfrm>
        </p:spPr>
        <p:txBody>
          <a:bodyPr/>
          <a:lstStyle/>
          <a:p>
            <a:r>
              <a:rPr lang="hr-HR" sz="28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Da bi program prepoznao predložak po kojem će knjižiti xml datoteku potrebno je imati predloške za knjiženja u modulu FINANCIJSKO KNJIGOVODSTVO – meni KNJIŽENJA, opcija KNJIŽI PREDLOŽAK.</a:t>
            </a:r>
          </a:p>
          <a:p>
            <a:endParaRPr lang="hr-HR" sz="28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endParaRPr lang="hr-HR" sz="2800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r>
              <a:rPr lang="hr-HR" sz="1400" dirty="0">
                <a:highlight>
                  <a:srgbClr val="FFFF00"/>
                </a:highlight>
                <a:hlinkClick r:id="rId2"/>
              </a:rPr>
              <a:t>Kreiranje predložaka za knjiženje - Micronic</a:t>
            </a:r>
            <a:endParaRPr lang="hr-HR" sz="28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02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ED45-C5B1-3286-31BF-311C1256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1231106"/>
          </a:xfrm>
        </p:spPr>
        <p:txBody>
          <a:bodyPr/>
          <a:lstStyle/>
          <a:p>
            <a:pPr algn="ctr"/>
            <a:r>
              <a:rPr lang="hr-HR" sz="4000" b="1" i="0" cap="all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AUTOMATSKO KNJIŽENJE NAPLAĆENOG PDV-A </a:t>
            </a:r>
            <a:br>
              <a:rPr lang="hr-HR" sz="4000" b="0" i="0" cap="all" dirty="0">
                <a:solidFill>
                  <a:srgbClr val="444444"/>
                </a:solidFill>
                <a:effectLst/>
                <a:latin typeface="Tahoma" panose="020B0604030504040204" pitchFamily="34" charset="0"/>
              </a:rPr>
            </a:br>
            <a:endParaRPr lang="hr-HR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9CB00-A41E-C145-3879-237442A1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81" y="2095500"/>
            <a:ext cx="16783685" cy="4185761"/>
          </a:xfrm>
        </p:spPr>
        <p:txBody>
          <a:bodyPr/>
          <a:lstStyle/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Automatsko knjiženje plaćenog iznosa pretporeza po računu s konta</a:t>
            </a:r>
            <a:r>
              <a:rPr lang="hr-HR" b="0" i="1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pretporez koji još nije moguće priznati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(npr. 1408) na konto </a:t>
            </a:r>
            <a:r>
              <a:rPr lang="hr-HR" b="0" i="1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pretporez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(npr. 1400-12).</a:t>
            </a:r>
          </a:p>
          <a:p>
            <a:pPr algn="l"/>
            <a:endParaRPr lang="hr-HR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Jednako vrijedi i za evidenciju obveze za plaćanje PDV-a po naplaćenim računima.</a:t>
            </a:r>
          </a:p>
          <a:p>
            <a:pPr algn="l"/>
            <a:endParaRPr lang="hr-HR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Odlična opcija za sve obveznike PDV-a po naplaćenim računima kao i za evidenciju pretporeza za R2 račune kod obveznike PDV-a po izdanim računima.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AD17-12AA-14B3-87BF-48CCAA06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Predradnje za mogućnost automatizacije prijenosa: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9EDAF-4A4B-FFA9-6387-013D15CB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6827123" cy="575542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dirty="0">
                <a:solidFill>
                  <a:srgbClr val="0070C0"/>
                </a:solidFill>
              </a:rPr>
              <a:t>SISTEM &gt; PARAMETRI &gt; KONTA</a:t>
            </a:r>
          </a:p>
          <a:p>
            <a:pPr marL="514350" indent="-514350">
              <a:buAutoNum type="arabicPeriod"/>
            </a:pPr>
            <a:endParaRPr lang="hr-HR" dirty="0">
              <a:solidFill>
                <a:srgbClr val="0070C0"/>
              </a:solidFill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Dodana su polja Porez niža i srednja stopa R2 – potrebno je definirati konta i unijeti ih u predviđena polja kao na primjeru.</a:t>
            </a:r>
          </a:p>
          <a:p>
            <a:pPr algn="l"/>
            <a:endParaRPr lang="hr-HR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b="0" i="1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NAPOMENA: Ukoliko porez R2 ne knjižite po stopama, možete unijeti isti konto u sva polja.</a:t>
            </a:r>
          </a:p>
          <a:p>
            <a:pPr marL="514350" indent="-514350">
              <a:buAutoNum type="arabicPeriod"/>
            </a:pP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BC28EB-353C-AA04-C6FB-247D89901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51" y="2476500"/>
            <a:ext cx="10118251" cy="69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0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A8AA-4FC6-B895-E541-D447CD7E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Predradnje za mogućnost automatizacije prijenosa: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A91B-F1FD-0306-A4BD-BDDC838F9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8046323" cy="7397725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2. SISTEM &gt; PARAMETRI &gt; FINANCIJSKO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Potrebno je definirati vrstu dokumenta temeljnice u kojoj će se automatski knjižiti prijenos poreza R2 (sa 1408 na 1400-12), primjer ZR2, te zatim kraticu upisati u polje</a:t>
            </a:r>
          </a:p>
          <a:p>
            <a:endParaRPr lang="hr-HR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r>
              <a:rPr lang="pl-PL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Istu kraticu je potrebno otvoriti u ŠIFRANTI/DOKUMENTI pod FINANCIJSKO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BA3E8F-4D04-9706-ED43-8B7462D3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24100"/>
            <a:ext cx="947737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32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0FF3-0191-6207-F5C2-A653E944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Predradnje za mogućnost automatizacije prijenosa: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1CC4A-5728-EBB6-7E08-9974A6DB3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1477328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3. </a:t>
            </a:r>
            <a:r>
              <a:rPr lang="hr-HR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POREZNE EVIDENCIJE  &gt; URA/IRA &gt; DOKUMENTI &gt; PRISTUP</a:t>
            </a:r>
          </a:p>
          <a:p>
            <a:endParaRPr lang="hr-HR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r>
              <a:rPr lang="hr-HR" sz="2800" b="0" i="1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NAPOMENA: ukoliko ne želite koristiti ovu opciju, ostavite prazno polje datuma.</a:t>
            </a:r>
            <a:endParaRPr lang="hr-HR" sz="2800" i="1" dirty="0">
              <a:solidFill>
                <a:srgbClr val="0070C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5DFD18-8E37-2C58-088B-57FE53CF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06413"/>
            <a:ext cx="9448800" cy="65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7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A0A8-F411-94F8-9A2E-F0B0D720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77" y="416560"/>
            <a:ext cx="16879115" cy="492443"/>
          </a:xfrm>
        </p:spPr>
        <p:txBody>
          <a:bodyPr/>
          <a:lstStyle/>
          <a:p>
            <a:r>
              <a:rPr lang="hr-HR" sz="32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Temeljnica naplaćenog PDV-a, npr. ZR2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96873-68D4-E657-A3E0-605790C8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3139321"/>
          </a:xfrm>
        </p:spPr>
        <p:txBody>
          <a:bodyPr/>
          <a:lstStyle/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 prvim plaćenim računom u mjesecu, program automatski izradi temeljnicu naplaćenog PDV-a s prikazanim porezom. Porez svakog sljedećeg plaćenog računa proknjižit će se u istoj temeljnici.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Drugim riječima, svaki mjesec će imati svoju temeljnicu naplaćenog PDV-a. Primjer na slici:</a:t>
            </a:r>
          </a:p>
          <a:p>
            <a:endParaRPr lang="hr-H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21FC2F-F3C6-14A8-F10D-3F675891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81500"/>
            <a:ext cx="1406988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34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9AF1-7851-467B-6997-FCEDEA5E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92443"/>
          </a:xfrm>
        </p:spPr>
        <p:txBody>
          <a:bodyPr/>
          <a:lstStyle/>
          <a:p>
            <a:r>
              <a:rPr lang="hr-HR" sz="32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KNJIŽENJE SALDIRANJA PDV OBRASCA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48309-7505-4708-D8CF-6F21103A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8894743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Predradnje za saldiranje PDV obrasca:</a:t>
            </a:r>
          </a:p>
          <a:p>
            <a:endParaRPr lang="hr-HR" b="1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hr-HR" dirty="0">
                <a:solidFill>
                  <a:srgbClr val="0070C0"/>
                </a:solidFill>
                <a:latin typeface="Tahoma" panose="020B0604030504040204" pitchFamily="34" charset="0"/>
              </a:rPr>
              <a:t>UNOS KONTA</a:t>
            </a:r>
          </a:p>
          <a:p>
            <a:pPr marL="514350" indent="-514350">
              <a:buAutoNum type="arabicPeriod"/>
            </a:pPr>
            <a:endParaRPr lang="hr-HR" dirty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SISTEM &gt; PARAMETRI </a:t>
            </a:r>
            <a:r>
              <a:rPr lang="hr-HR" dirty="0">
                <a:solidFill>
                  <a:srgbClr val="0070C0"/>
                </a:solidFill>
                <a:latin typeface="Tahoma" panose="020B0604030504040204" pitchFamily="34" charset="0"/>
              </a:rPr>
              <a:t>&gt;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KONTA</a:t>
            </a:r>
          </a:p>
          <a:p>
            <a:pPr algn="l"/>
            <a:endParaRPr lang="hr-HR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 polje Porez std. (nabava robe) potrebno je unijeti konta prema pozicijama. Ukoliko ne koristite neke od konta s određene pozicije, svakako upišite konto kako bi se osiguralo da se konto koji je potreban nalazi na točnoj poziciji.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 primjeru je:</a:t>
            </a:r>
          </a:p>
          <a:p>
            <a:pPr algn="l"/>
            <a:r>
              <a:rPr lang="hr-HR" b="0" i="1" u="sng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Poziciji 1 konto 1400-12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– isporuka dobara :  25% poreza</a:t>
            </a:r>
            <a:b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</a:br>
            <a:r>
              <a:rPr lang="hr-HR" b="0" i="1" u="sng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Poziciji 2 konto 1401-1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– tuzemni prijenos por. obv.</a:t>
            </a:r>
            <a:b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</a:br>
            <a:r>
              <a:rPr lang="hr-HR" b="0" i="1" u="sng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Poziciji 3 konto 1402-2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– stjecanje dobara unutar EU  25% poreza</a:t>
            </a:r>
            <a:b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</a:br>
            <a:r>
              <a:rPr lang="hr-HR" b="0" i="1" u="sng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Pozicija 4 konto 1403-2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-primljene usluge iz EU 25% poreza</a:t>
            </a:r>
            <a:b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</a:br>
            <a:r>
              <a:rPr lang="hr-HR" b="0" i="1" u="sng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Pozicija 5 konto 1404-0</a:t>
            </a:r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– primljene isporuke dobara i usluga bez sjedišta u RH 25% poreza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6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4277-732A-9ED1-28A6-8904308E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D1CC5-40A5-6350-E151-2A20E3701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7D53D8F-A12D-5052-F37C-9B2981BA7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04900"/>
            <a:ext cx="11971959" cy="77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2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0D94-DD16-70E5-7284-445C0336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PDV OBRAZAC: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6FA61-79B0-2F88-0474-099CBEFBE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C0375A-8BB3-2D80-9086-1C3A5900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9" y="1555775"/>
            <a:ext cx="15944580" cy="56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4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6888" y="2870626"/>
            <a:ext cx="8334373" cy="6819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418521"/>
            <a:ext cx="1492250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Klikom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Analitiku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pozivate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Šifrarnik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Partnera,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70C0"/>
                </a:solidFill>
                <a:latin typeface="Tahoma"/>
                <a:cs typeface="Tahoma"/>
              </a:rPr>
              <a:t>odaberite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0070C0"/>
                </a:solidFill>
                <a:latin typeface="Tahoma"/>
                <a:cs typeface="Tahoma"/>
              </a:rPr>
              <a:t>Partnera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ili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dodajte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novoga</a:t>
            </a:r>
            <a:r>
              <a:rPr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90" dirty="0">
                <a:solidFill>
                  <a:srgbClr val="0070C0"/>
                </a:solidFill>
                <a:latin typeface="Tahoma"/>
                <a:cs typeface="Tahoma"/>
              </a:rPr>
              <a:t>po </a:t>
            </a:r>
            <a:r>
              <a:rPr spc="-10" dirty="0">
                <a:solidFill>
                  <a:srgbClr val="0070C0"/>
                </a:solidFill>
                <a:latin typeface="Tahoma"/>
                <a:cs typeface="Tahoma"/>
              </a:rPr>
              <a:t>potrebi.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Dugme</a:t>
            </a:r>
            <a:r>
              <a:rPr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Definiraj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koristite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kad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želite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0070C0"/>
                </a:solidFill>
                <a:latin typeface="Tahoma"/>
                <a:cs typeface="Tahoma"/>
              </a:rPr>
              <a:t>dodati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neko</a:t>
            </a:r>
            <a:r>
              <a:rPr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sintetičko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konto,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upišite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0070C0"/>
                </a:solidFill>
                <a:latin typeface="Tahoma"/>
                <a:cs typeface="Tahoma"/>
              </a:rPr>
              <a:t>konto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70C0"/>
                </a:solidFill>
                <a:latin typeface="Tahoma"/>
                <a:cs typeface="Tahoma"/>
              </a:rPr>
              <a:t>naziv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845D-9C78-5394-9E2A-1D8811D6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923330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Predradnje za saldiranje PDV obrasca:</a:t>
            </a:r>
            <a:b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</a:b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C6A6-ED8C-99D4-6FCA-00EE1F327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7817723" cy="6801862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2. DEFINIRANJE DOKUMENTA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SISTEM &gt; PARAMETRI &gt; FINANCIJSKO</a:t>
            </a:r>
          </a:p>
          <a:p>
            <a:pPr algn="l"/>
            <a:endParaRPr lang="hr-HR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Potrebno je definirati vrstu dokumenta za knjiženje PDV-a, u primjeru na slici to je POR.</a:t>
            </a:r>
          </a:p>
          <a:p>
            <a:pPr algn="l"/>
            <a:endParaRPr lang="hr-HR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Istu kraticu je potrebno otvoriti u ŠIFRANTI/DOKUMENTI pod FINANCIJSKO.</a:t>
            </a:r>
          </a:p>
          <a:p>
            <a:endParaRPr lang="hr-H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1100BF-D3B9-BE61-F98D-234BC360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19300"/>
            <a:ext cx="9848139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07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7232-BEF6-99DE-6695-E302E1CC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61665"/>
          </a:xfrm>
        </p:spPr>
        <p:txBody>
          <a:bodyPr/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Predradnje za saldiranje PDV obrasca: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BA116-C6BB-4097-3207-084BEE4A0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16783685" cy="4185761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3. DEFINIRANJE KONTA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SISTEM &gt; PARAMETRI &gt; KONTA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pPr algn="l"/>
            <a:r>
              <a:rPr lang="pl-PL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Potrebno je definirati konta za obvezu za razliku poreza i pretporeza te potraživanja za razliku pretporeza i poreza.</a:t>
            </a:r>
          </a:p>
          <a:p>
            <a:pPr algn="l"/>
            <a:r>
              <a:rPr lang="pl-PL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U primjeru na slici to su 1407 i 2407</a:t>
            </a:r>
          </a:p>
          <a:p>
            <a:endParaRPr lang="hr-H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A74B106-3C11-62A7-7C53-9C514DC1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19086"/>
            <a:ext cx="9874347" cy="21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59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07B0-81F6-44CA-4F1D-38474C59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7" y="416560"/>
            <a:ext cx="16955135" cy="492443"/>
          </a:xfrm>
        </p:spPr>
        <p:txBody>
          <a:bodyPr/>
          <a:lstStyle/>
          <a:p>
            <a:r>
              <a:rPr lang="hr-HR" sz="32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Kako se zadaje knjiženje saldiranja PDV – kreiranje temeljnice?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081A2-F327-52E7-C2EF-A46946AA1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77" y="1555775"/>
            <a:ext cx="7208123" cy="4062651"/>
          </a:xfrm>
        </p:spPr>
        <p:txBody>
          <a:bodyPr/>
          <a:lstStyle/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POREZNE EVIDENCIJE &gt; OBRAČUN POREZA</a:t>
            </a:r>
          </a:p>
          <a:p>
            <a:pPr algn="l"/>
            <a:endParaRPr lang="hr-HR" b="0" i="0" dirty="0">
              <a:solidFill>
                <a:srgbClr val="0070C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hr-HR" sz="32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Klikom na e-Porezna – datoteke otvara se mogućnost odabira opcije </a:t>
            </a:r>
            <a:r>
              <a:rPr lang="hr-HR" sz="3200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Knjiži temeljnicu</a:t>
            </a:r>
            <a:r>
              <a:rPr lang="hr-HR" sz="32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kojom se zadaje knjiženje saldiranje PDV-a te kreira temeljnica.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CD7CED9-E0A0-B8C6-D869-7E646E0E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04900"/>
            <a:ext cx="3581400" cy="86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65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4059" y="1649235"/>
            <a:ext cx="10410824" cy="6334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857" y="416560"/>
            <a:ext cx="169551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0"/>
              </a:spcBef>
            </a:pPr>
            <a:r>
              <a:rPr sz="4000" spc="-195" dirty="0">
                <a:solidFill>
                  <a:srgbClr val="0070C0"/>
                </a:solidFill>
              </a:rPr>
              <a:t>Dodavanje</a:t>
            </a:r>
            <a:r>
              <a:rPr sz="4000" spc="-285" dirty="0">
                <a:solidFill>
                  <a:srgbClr val="0070C0"/>
                </a:solidFill>
              </a:rPr>
              <a:t> </a:t>
            </a:r>
            <a:r>
              <a:rPr sz="4000" spc="-220" dirty="0">
                <a:solidFill>
                  <a:srgbClr val="0070C0"/>
                </a:solidFill>
              </a:rPr>
              <a:t>novoga</a:t>
            </a:r>
            <a:r>
              <a:rPr sz="4000" spc="-280" dirty="0">
                <a:solidFill>
                  <a:srgbClr val="0070C0"/>
                </a:solidFill>
              </a:rPr>
              <a:t> </a:t>
            </a:r>
            <a:r>
              <a:rPr sz="4000" spc="-155" dirty="0">
                <a:solidFill>
                  <a:srgbClr val="0070C0"/>
                </a:solidFill>
              </a:rPr>
              <a:t>dokumenta</a:t>
            </a:r>
            <a:r>
              <a:rPr sz="4000" spc="-285" dirty="0">
                <a:solidFill>
                  <a:srgbClr val="0070C0"/>
                </a:solidFill>
              </a:rPr>
              <a:t> </a:t>
            </a:r>
            <a:r>
              <a:rPr sz="4000" spc="-55" dirty="0">
                <a:solidFill>
                  <a:srgbClr val="0070C0"/>
                </a:solidFill>
              </a:rPr>
              <a:t>u</a:t>
            </a:r>
            <a:r>
              <a:rPr sz="4000" spc="-280" dirty="0">
                <a:solidFill>
                  <a:srgbClr val="0070C0"/>
                </a:solidFill>
              </a:rPr>
              <a:t> </a:t>
            </a:r>
            <a:r>
              <a:rPr sz="4000" spc="-180" dirty="0">
                <a:solidFill>
                  <a:srgbClr val="0070C0"/>
                </a:solidFill>
              </a:rPr>
              <a:t>listi</a:t>
            </a:r>
            <a:r>
              <a:rPr sz="4000" spc="-285" dirty="0">
                <a:solidFill>
                  <a:srgbClr val="0070C0"/>
                </a:solidFill>
              </a:rPr>
              <a:t> </a:t>
            </a:r>
            <a:r>
              <a:rPr sz="4000" spc="-195" dirty="0">
                <a:solidFill>
                  <a:srgbClr val="0070C0"/>
                </a:solidFill>
              </a:rPr>
              <a:t>(vrsta</a:t>
            </a:r>
            <a:r>
              <a:rPr sz="4000" spc="-280" dirty="0">
                <a:solidFill>
                  <a:srgbClr val="0070C0"/>
                </a:solidFill>
              </a:rPr>
              <a:t> </a:t>
            </a:r>
            <a:r>
              <a:rPr sz="4000" spc="-155" dirty="0">
                <a:solidFill>
                  <a:srgbClr val="0070C0"/>
                </a:solidFill>
              </a:rPr>
              <a:t>temeljnice)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15" y="8504022"/>
            <a:ext cx="15377794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1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vrstu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dokumenta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proizvoljno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upišite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0070C0"/>
                </a:solidFill>
                <a:latin typeface="Tahoma"/>
                <a:cs typeface="Tahoma"/>
              </a:rPr>
              <a:t>što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želite,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najviše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možete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upisati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tri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znaka.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Popunite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polje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Naziv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Naslov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dokumenta.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Ostala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polja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ne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 err="1">
                <a:solidFill>
                  <a:srgbClr val="0070C0"/>
                </a:solidFill>
                <a:latin typeface="Tahoma"/>
                <a:cs typeface="Tahoma"/>
              </a:rPr>
              <a:t>morate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 err="1">
                <a:solidFill>
                  <a:srgbClr val="0070C0"/>
                </a:solidFill>
                <a:latin typeface="Tahoma"/>
                <a:cs typeface="Tahoma"/>
              </a:rPr>
              <a:t>popunjavati</a:t>
            </a:r>
            <a:r>
              <a:rPr lang="hr-HR" sz="3000" spc="-10" dirty="0">
                <a:solidFill>
                  <a:srgbClr val="0070C0"/>
                </a:solidFill>
                <a:latin typeface="Tahoma"/>
                <a:cs typeface="Tahoma"/>
              </a:rPr>
              <a:t>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8270" y="3885182"/>
            <a:ext cx="14135099" cy="3581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932" y="336996"/>
            <a:ext cx="9763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40" dirty="0">
                <a:solidFill>
                  <a:srgbClr val="0070C0"/>
                </a:solidFill>
              </a:rPr>
              <a:t>Knjiženje</a:t>
            </a:r>
            <a:r>
              <a:rPr sz="4000" spc="-270" dirty="0">
                <a:solidFill>
                  <a:srgbClr val="0070C0"/>
                </a:solidFill>
              </a:rPr>
              <a:t> </a:t>
            </a:r>
            <a:r>
              <a:rPr sz="4000" spc="-170" dirty="0">
                <a:solidFill>
                  <a:srgbClr val="0070C0"/>
                </a:solidFill>
              </a:rPr>
              <a:t>dokumenata</a:t>
            </a:r>
            <a:r>
              <a:rPr sz="4000" spc="-270" dirty="0">
                <a:solidFill>
                  <a:srgbClr val="0070C0"/>
                </a:solidFill>
              </a:rPr>
              <a:t> </a:t>
            </a:r>
            <a:r>
              <a:rPr sz="4000" spc="-55" dirty="0">
                <a:solidFill>
                  <a:srgbClr val="0070C0"/>
                </a:solidFill>
              </a:rPr>
              <a:t>u</a:t>
            </a:r>
            <a:r>
              <a:rPr sz="4000" spc="-270" dirty="0">
                <a:solidFill>
                  <a:srgbClr val="0070C0"/>
                </a:solidFill>
              </a:rPr>
              <a:t> </a:t>
            </a:r>
            <a:r>
              <a:rPr sz="4000" spc="-204" dirty="0">
                <a:solidFill>
                  <a:srgbClr val="0070C0"/>
                </a:solidFill>
              </a:rPr>
              <a:t>Glavnoj</a:t>
            </a:r>
            <a:r>
              <a:rPr sz="4000" spc="-270" dirty="0">
                <a:solidFill>
                  <a:srgbClr val="0070C0"/>
                </a:solidFill>
              </a:rPr>
              <a:t> </a:t>
            </a:r>
            <a:r>
              <a:rPr sz="4000" spc="-145" dirty="0">
                <a:solidFill>
                  <a:srgbClr val="0070C0"/>
                </a:solidFill>
              </a:rPr>
              <a:t>Knjizi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932" y="1244782"/>
            <a:ext cx="16743680" cy="196532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Dugme</a:t>
            </a:r>
            <a:r>
              <a:rPr sz="30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F9-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DODAJ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otvara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0070C0"/>
                </a:solidFill>
                <a:latin typeface="Tahoma"/>
                <a:cs typeface="Tahoma"/>
              </a:rPr>
              <a:t>prozor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</a:t>
            </a:r>
            <a:r>
              <a:rPr sz="30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knjiženje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novog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dokumenta.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1335"/>
              </a:spcBef>
            </a:pPr>
            <a:r>
              <a:rPr sz="3000" spc="85" dirty="0">
                <a:solidFill>
                  <a:srgbClr val="0070C0"/>
                </a:solidFill>
                <a:latin typeface="Tahoma"/>
                <a:cs typeface="Tahoma"/>
              </a:rPr>
              <a:t>Potrebno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definirati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VRSTA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DOKUMENTA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50" dirty="0">
                <a:solidFill>
                  <a:srgbClr val="0070C0"/>
                </a:solidFill>
                <a:latin typeface="Tahoma"/>
                <a:cs typeface="Tahoma"/>
              </a:rPr>
              <a:t>–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šifrarnik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dokumenata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pozivate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tipkom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ENTER,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datum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i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originalni</a:t>
            </a:r>
            <a:r>
              <a:rPr sz="3000" spc="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broj</a:t>
            </a:r>
            <a:r>
              <a:rPr sz="3000" spc="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dokumenta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932" y="8051299"/>
            <a:ext cx="16860520" cy="14541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Kontni</a:t>
            </a:r>
            <a:r>
              <a:rPr sz="27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50" dirty="0">
                <a:solidFill>
                  <a:srgbClr val="0070C0"/>
                </a:solidFill>
                <a:latin typeface="Tahoma"/>
                <a:cs typeface="Tahoma"/>
              </a:rPr>
              <a:t>plan</a:t>
            </a:r>
            <a:r>
              <a:rPr sz="27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pozivate</a:t>
            </a:r>
            <a:r>
              <a:rPr sz="27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strelicom</a:t>
            </a:r>
            <a:r>
              <a:rPr sz="27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dolje</a:t>
            </a:r>
            <a:r>
              <a:rPr sz="27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27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0070C0"/>
                </a:solidFill>
                <a:latin typeface="Tahoma"/>
                <a:cs typeface="Tahoma"/>
              </a:rPr>
              <a:t>ENTER.</a:t>
            </a:r>
            <a:endParaRPr sz="27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700"/>
              </a:lnSpc>
            </a:pPr>
            <a:r>
              <a:rPr sz="2700" spc="-20" dirty="0">
                <a:solidFill>
                  <a:srgbClr val="0070C0"/>
                </a:solidFill>
                <a:latin typeface="Tahoma"/>
                <a:cs typeface="Tahoma"/>
              </a:rPr>
              <a:t>Inicijalno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ste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45" dirty="0">
                <a:solidFill>
                  <a:srgbClr val="0070C0"/>
                </a:solidFill>
                <a:latin typeface="Tahoma"/>
                <a:cs typeface="Tahoma"/>
              </a:rPr>
              <a:t>pozicionirani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27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naziv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0070C0"/>
                </a:solidFill>
                <a:latin typeface="Tahoma"/>
                <a:cs typeface="Tahoma"/>
              </a:rPr>
              <a:t>konta,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27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tastaturi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pritisnite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*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27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50" dirty="0">
                <a:solidFill>
                  <a:srgbClr val="0070C0"/>
                </a:solidFill>
                <a:latin typeface="Tahoma"/>
                <a:cs typeface="Tahoma"/>
              </a:rPr>
              <a:t>započnite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pisati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0070C0"/>
                </a:solidFill>
                <a:latin typeface="Tahoma"/>
                <a:cs typeface="Tahoma"/>
              </a:rPr>
              <a:t>dio</a:t>
            </a:r>
            <a:r>
              <a:rPr sz="27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-20" dirty="0">
                <a:solidFill>
                  <a:srgbClr val="0070C0"/>
                </a:solidFill>
                <a:latin typeface="Tahoma"/>
                <a:cs typeface="Tahoma"/>
              </a:rPr>
              <a:t>naziva.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15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sljedeći</a:t>
            </a:r>
            <a:r>
              <a:rPr sz="27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75" dirty="0">
                <a:solidFill>
                  <a:srgbClr val="0070C0"/>
                </a:solidFill>
                <a:latin typeface="Tahoma"/>
                <a:cs typeface="Tahoma"/>
              </a:rPr>
              <a:t>red</a:t>
            </a:r>
            <a:r>
              <a:rPr sz="27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-25" dirty="0">
                <a:solidFill>
                  <a:srgbClr val="0070C0"/>
                </a:solidFill>
                <a:latin typeface="Tahoma"/>
                <a:cs typeface="Tahoma"/>
              </a:rPr>
              <a:t>se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premještate</a:t>
            </a:r>
            <a:r>
              <a:rPr sz="2700" spc="2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0070C0"/>
                </a:solidFill>
                <a:latin typeface="Tahoma"/>
                <a:cs typeface="Tahoma"/>
              </a:rPr>
              <a:t>strelicom</a:t>
            </a:r>
            <a:r>
              <a:rPr sz="2700" spc="2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0070C0"/>
                </a:solidFill>
                <a:latin typeface="Tahoma"/>
                <a:cs typeface="Tahoma"/>
              </a:rPr>
              <a:t>dolje</a:t>
            </a:r>
            <a:endParaRPr sz="27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7242" y="2486811"/>
            <a:ext cx="12220573" cy="6286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857" y="416560"/>
            <a:ext cx="16955135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-290" dirty="0">
                <a:solidFill>
                  <a:srgbClr val="0070C0"/>
                </a:solidFill>
              </a:rPr>
              <a:t>URA</a:t>
            </a:r>
            <a:r>
              <a:rPr spc="-180" dirty="0">
                <a:solidFill>
                  <a:srgbClr val="0070C0"/>
                </a:solidFill>
              </a:rPr>
              <a:t> </a:t>
            </a:r>
            <a:r>
              <a:rPr spc="390" dirty="0">
                <a:solidFill>
                  <a:srgbClr val="0070C0"/>
                </a:solidFill>
              </a:rPr>
              <a:t>/</a:t>
            </a:r>
            <a:r>
              <a:rPr spc="-175" dirty="0">
                <a:solidFill>
                  <a:srgbClr val="0070C0"/>
                </a:solidFill>
              </a:rPr>
              <a:t> </a:t>
            </a:r>
            <a:r>
              <a:rPr spc="-275" dirty="0">
                <a:solidFill>
                  <a:srgbClr val="0070C0"/>
                </a:solidFill>
              </a:rPr>
              <a:t>IRA</a:t>
            </a:r>
            <a:r>
              <a:rPr spc="-175" dirty="0">
                <a:solidFill>
                  <a:srgbClr val="0070C0"/>
                </a:solidFill>
              </a:rPr>
              <a:t> </a:t>
            </a:r>
            <a:r>
              <a:rPr spc="-240" dirty="0">
                <a:solidFill>
                  <a:srgbClr val="0070C0"/>
                </a:solidFill>
              </a:rPr>
              <a:t>(F4)</a:t>
            </a:r>
            <a:r>
              <a:rPr spc="-175" dirty="0">
                <a:solidFill>
                  <a:srgbClr val="0070C0"/>
                </a:solidFill>
              </a:rPr>
              <a:t> </a:t>
            </a:r>
            <a:r>
              <a:rPr spc="-140" dirty="0">
                <a:solidFill>
                  <a:srgbClr val="0070C0"/>
                </a:solidFill>
                <a:latin typeface="Tahoma"/>
                <a:cs typeface="Tahoma"/>
              </a:rPr>
              <a:t>-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Kliknite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kad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želite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poslati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70C0"/>
                </a:solidFill>
                <a:latin typeface="Tahoma"/>
                <a:cs typeface="Tahoma"/>
              </a:rPr>
              <a:t>dokument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0070C0"/>
                </a:solidFill>
                <a:latin typeface="Tahoma"/>
                <a:cs typeface="Tahoma"/>
              </a:rPr>
              <a:t>Knjigu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Ulaznih/Izlaznih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računa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0070C0"/>
                </a:solidFill>
                <a:latin typeface="Tahoma"/>
                <a:cs typeface="Tahoma"/>
              </a:rPr>
              <a:t>radi</a:t>
            </a:r>
            <a:r>
              <a:rPr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0070C0"/>
                </a:solidFill>
                <a:latin typeface="Tahoma"/>
                <a:cs typeface="Tahoma"/>
              </a:rPr>
              <a:t>obračuna 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PDV-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a.</a:t>
            </a:r>
            <a:r>
              <a:rPr spc="-1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90" dirty="0">
                <a:solidFill>
                  <a:srgbClr val="0070C0"/>
                </a:solidFill>
                <a:latin typeface="Tahoma"/>
                <a:cs typeface="Tahoma"/>
              </a:rPr>
              <a:t>Morate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biti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0070C0"/>
                </a:solidFill>
                <a:latin typeface="Tahoma"/>
                <a:cs typeface="Tahoma"/>
              </a:rPr>
              <a:t>pozicionirani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retku</a:t>
            </a:r>
            <a:r>
              <a:rPr spc="-1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kojem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knjižen</a:t>
            </a:r>
            <a:r>
              <a:rPr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70C0"/>
                </a:solidFill>
                <a:latin typeface="Tahoma"/>
                <a:cs typeface="Tahoma"/>
              </a:rPr>
              <a:t>Dobavljač/Kupac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375" y="2395364"/>
            <a:ext cx="4991100" cy="346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spc="55" dirty="0">
                <a:solidFill>
                  <a:srgbClr val="0070C0"/>
                </a:solidFill>
                <a:latin typeface="Tahoma"/>
                <a:cs typeface="Tahoma"/>
              </a:rPr>
              <a:t>Kod</a:t>
            </a:r>
            <a:r>
              <a:rPr sz="28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prijenosa</a:t>
            </a:r>
            <a:r>
              <a:rPr sz="28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28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Tahoma"/>
                <a:cs typeface="Tahoma"/>
              </a:rPr>
              <a:t>URU/IRU </a:t>
            </a:r>
            <a:r>
              <a:rPr sz="2800" spc="5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2800" spc="-1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Vam</a:t>
            </a:r>
            <a:r>
              <a:rPr sz="2800" spc="-1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0070C0"/>
                </a:solidFill>
                <a:latin typeface="Tahoma"/>
                <a:cs typeface="Tahoma"/>
              </a:rPr>
              <a:t>ponudi</a:t>
            </a:r>
            <a:r>
              <a:rPr sz="2800" spc="-1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Tahoma"/>
                <a:cs typeface="Tahoma"/>
              </a:rPr>
              <a:t>sve </a:t>
            </a:r>
            <a:r>
              <a:rPr sz="2800" spc="50" dirty="0">
                <a:solidFill>
                  <a:srgbClr val="0070C0"/>
                </a:solidFill>
                <a:latin typeface="Tahoma"/>
                <a:cs typeface="Tahoma"/>
              </a:rPr>
              <a:t>elemente</a:t>
            </a:r>
            <a:r>
              <a:rPr sz="2800" spc="-1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računa,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klikom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 err="1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0070C0"/>
                </a:solidFill>
                <a:latin typeface="Tahoma"/>
                <a:cs typeface="Tahoma"/>
              </a:rPr>
              <a:t>OK</a:t>
            </a:r>
            <a:r>
              <a:rPr lang="hr-HR" sz="2800" spc="35" dirty="0">
                <a:solidFill>
                  <a:srgbClr val="0070C0"/>
                </a:solidFill>
                <a:latin typeface="Tahoma"/>
                <a:cs typeface="Tahoma"/>
              </a:rPr>
              <a:t> šaljete u URU/IRU. Vrstu knjige i dokumenta odabirete u prvom retku prozora vidljivog na slici.</a:t>
            </a:r>
            <a:r>
              <a:rPr sz="2800" spc="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endParaRPr sz="28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375" y="6134100"/>
            <a:ext cx="5229860" cy="2973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spc="50" dirty="0">
                <a:solidFill>
                  <a:srgbClr val="0070C0"/>
                </a:solidFill>
                <a:latin typeface="Tahoma"/>
                <a:cs typeface="Tahoma"/>
              </a:rPr>
              <a:t>Dokument</a:t>
            </a:r>
            <a:r>
              <a:rPr sz="2800"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Tahoma"/>
                <a:cs typeface="Tahoma"/>
              </a:rPr>
              <a:t>koji</a:t>
            </a:r>
            <a:r>
              <a:rPr sz="2800" spc="-1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2800"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0070C0"/>
                </a:solidFill>
                <a:latin typeface="Tahoma"/>
                <a:cs typeface="Tahoma"/>
              </a:rPr>
              <a:t>poslan</a:t>
            </a:r>
            <a:r>
              <a:rPr sz="2800" spc="-1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2800"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Tahoma"/>
                <a:cs typeface="Tahoma"/>
              </a:rPr>
              <a:t>Knjigu </a:t>
            </a:r>
            <a:r>
              <a:rPr sz="2800" spc="-80" dirty="0">
                <a:solidFill>
                  <a:srgbClr val="0070C0"/>
                </a:solidFill>
                <a:latin typeface="Tahoma"/>
                <a:cs typeface="Tahoma"/>
              </a:rPr>
              <a:t>URA/IRA</a:t>
            </a:r>
            <a:r>
              <a:rPr sz="28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70C0"/>
                </a:solidFill>
                <a:latin typeface="Tahoma"/>
                <a:cs typeface="Tahoma"/>
              </a:rPr>
              <a:t>može</a:t>
            </a:r>
            <a:r>
              <a:rPr sz="28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biti</a:t>
            </a:r>
            <a:r>
              <a:rPr sz="28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Tahoma"/>
                <a:cs typeface="Tahoma"/>
              </a:rPr>
              <a:t>proizvoljno </a:t>
            </a:r>
            <a:r>
              <a:rPr sz="2800" dirty="0" err="1">
                <a:solidFill>
                  <a:srgbClr val="0070C0"/>
                </a:solidFill>
                <a:latin typeface="Tahoma"/>
                <a:cs typeface="Tahoma"/>
              </a:rPr>
              <a:t>vizualno</a:t>
            </a:r>
            <a:r>
              <a:rPr sz="2800" spc="-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 err="1">
                <a:solidFill>
                  <a:srgbClr val="0070C0"/>
                </a:solidFill>
                <a:latin typeface="Tahoma"/>
                <a:cs typeface="Tahoma"/>
              </a:rPr>
              <a:t>istaknut</a:t>
            </a:r>
            <a:r>
              <a:rPr lang="hr-HR" sz="2800" dirty="0">
                <a:solidFill>
                  <a:srgbClr val="0070C0"/>
                </a:solidFill>
                <a:latin typeface="Tahoma"/>
                <a:cs typeface="Tahoma"/>
              </a:rPr>
              <a:t>. </a:t>
            </a:r>
          </a:p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lang="hr-HR" sz="2800" dirty="0">
                <a:solidFill>
                  <a:srgbClr val="0070C0"/>
                </a:solidFill>
                <a:latin typeface="Tahoma"/>
                <a:cs typeface="Tahoma"/>
              </a:rPr>
              <a:t>TAB Pomoć &gt; Boje oznaka (mogućnost označavanja boje odabranih stupaca)</a:t>
            </a:r>
            <a:endParaRPr sz="28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3186" y="2982954"/>
            <a:ext cx="5060950" cy="6686550"/>
            <a:chOff x="833186" y="2982954"/>
            <a:chExt cx="5060950" cy="6686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186" y="2982954"/>
              <a:ext cx="4352924" cy="6686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3157" y="3978522"/>
              <a:ext cx="2827020" cy="650240"/>
            </a:xfrm>
            <a:custGeom>
              <a:avLst/>
              <a:gdLst/>
              <a:ahLst/>
              <a:cxnLst/>
              <a:rect l="l" t="t" r="r" b="b"/>
              <a:pathLst>
                <a:path w="2827020" h="650239">
                  <a:moveTo>
                    <a:pt x="2826769" y="0"/>
                  </a:moveTo>
                  <a:lnTo>
                    <a:pt x="0" y="649881"/>
                  </a:lnTo>
                </a:path>
              </a:pathLst>
            </a:custGeom>
            <a:ln w="47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3157" y="4537462"/>
              <a:ext cx="109220" cy="139700"/>
            </a:xfrm>
            <a:custGeom>
              <a:avLst/>
              <a:gdLst/>
              <a:ahLst/>
              <a:cxnLst/>
              <a:rect l="l" t="t" r="r" b="b"/>
              <a:pathLst>
                <a:path w="109219" h="139700">
                  <a:moveTo>
                    <a:pt x="108735" y="139242"/>
                  </a:moveTo>
                  <a:lnTo>
                    <a:pt x="0" y="90939"/>
                  </a:lnTo>
                  <a:lnTo>
                    <a:pt x="76723" y="0"/>
                  </a:lnTo>
                </a:path>
              </a:pathLst>
            </a:custGeom>
            <a:ln w="47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8249410"/>
            <a:ext cx="1130190" cy="1533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5857" y="226062"/>
            <a:ext cx="16964025" cy="8187882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3000" spc="-505" dirty="0">
                <a:solidFill>
                  <a:srgbClr val="0070C0"/>
                </a:solidFill>
                <a:latin typeface="Arial Black"/>
                <a:cs typeface="Arial Black"/>
              </a:rPr>
              <a:t>IZVJEŠTAJI</a:t>
            </a:r>
            <a:endParaRPr sz="3000" dirty="0">
              <a:solidFill>
                <a:srgbClr val="0070C0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  <a:spcBef>
                <a:spcPts val="1495"/>
              </a:spcBef>
            </a:pP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Kroz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glavnu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knjigu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0070C0"/>
                </a:solidFill>
                <a:latin typeface="Tahoma"/>
                <a:cs typeface="Tahoma"/>
              </a:rPr>
              <a:t>dostupno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mnoštvo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izvještaja.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0070C0"/>
                </a:solidFill>
                <a:latin typeface="Tahoma"/>
                <a:cs typeface="Tahoma"/>
              </a:rPr>
              <a:t>Možete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im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pristupiti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prelazeći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tabove</a:t>
            </a:r>
            <a:r>
              <a:rPr sz="3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Izvješća,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Poslovne</a:t>
            </a:r>
            <a:r>
              <a:rPr sz="3000" spc="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bilance</a:t>
            </a:r>
            <a:r>
              <a:rPr sz="3000" spc="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Analize.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6000115" marR="124460">
              <a:lnSpc>
                <a:spcPct val="116700"/>
              </a:lnSpc>
              <a:spcBef>
                <a:spcPts val="5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Klasu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40" dirty="0">
                <a:solidFill>
                  <a:srgbClr val="0070C0"/>
                </a:solidFill>
                <a:latin typeface="Tahoma"/>
                <a:cs typeface="Tahoma"/>
              </a:rPr>
              <a:t>-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ako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ne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0070C0"/>
                </a:solidFill>
                <a:latin typeface="Tahoma"/>
                <a:cs typeface="Tahoma"/>
              </a:rPr>
              <a:t>upišete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ništa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dobit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ćete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sve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klase/</a:t>
            </a:r>
            <a:r>
              <a:rPr sz="3000" dirty="0" err="1">
                <a:solidFill>
                  <a:srgbClr val="0070C0"/>
                </a:solidFill>
                <a:latin typeface="Tahoma"/>
                <a:cs typeface="Tahoma"/>
              </a:rPr>
              <a:t>razrede</a:t>
            </a:r>
            <a:r>
              <a:rPr lang="hr-HR" sz="3000" dirty="0">
                <a:solidFill>
                  <a:srgbClr val="0070C0"/>
                </a:solidFill>
                <a:latin typeface="Tahoma"/>
                <a:cs typeface="Tahoma"/>
              </a:rPr>
              <a:t>,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za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prikaz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0070C0"/>
                </a:solidFill>
                <a:latin typeface="Tahoma"/>
                <a:cs typeface="Tahoma"/>
              </a:rPr>
              <a:t>određene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klase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45" dirty="0">
                <a:solidFill>
                  <a:srgbClr val="0070C0"/>
                </a:solidFill>
                <a:latin typeface="Tahoma"/>
                <a:cs typeface="Tahoma"/>
              </a:rPr>
              <a:t>/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razreda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upišite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oznaku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to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polje.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6000115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Oznaka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0070C0"/>
                </a:solidFill>
                <a:latin typeface="Tahoma"/>
                <a:cs typeface="Tahoma"/>
              </a:rPr>
              <a:t>može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biti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0070C0"/>
                </a:solidFill>
                <a:latin typeface="Tahoma"/>
                <a:cs typeface="Tahoma"/>
              </a:rPr>
              <a:t>do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4</a:t>
            </a:r>
            <a:r>
              <a:rPr sz="3000" spc="-1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 err="1">
                <a:solidFill>
                  <a:srgbClr val="0070C0"/>
                </a:solidFill>
                <a:latin typeface="Tahoma"/>
                <a:cs typeface="Tahoma"/>
              </a:rPr>
              <a:t>znamenke</a:t>
            </a:r>
            <a:r>
              <a:rPr lang="hr-HR" sz="3000" spc="-135" dirty="0">
                <a:solidFill>
                  <a:srgbClr val="0070C0"/>
                </a:solidFill>
                <a:latin typeface="Tahoma"/>
                <a:cs typeface="Tahoma"/>
              </a:rPr>
              <a:t>,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0070C0"/>
                </a:solidFill>
                <a:latin typeface="Tahoma"/>
                <a:cs typeface="Tahoma"/>
              </a:rPr>
              <a:t>npr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10" dirty="0">
                <a:solidFill>
                  <a:srgbClr val="0070C0"/>
                </a:solidFill>
                <a:latin typeface="Tahoma"/>
                <a:cs typeface="Tahoma"/>
              </a:rPr>
              <a:t>2,</a:t>
            </a:r>
            <a:r>
              <a:rPr sz="3000" spc="-13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23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ili</a:t>
            </a:r>
            <a:r>
              <a:rPr sz="3000" spc="-1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0070C0"/>
                </a:solidFill>
                <a:latin typeface="Tahoma"/>
                <a:cs typeface="Tahoma"/>
              </a:rPr>
              <a:t>230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6000115">
              <a:lnSpc>
                <a:spcPct val="100000"/>
              </a:lnSpc>
            </a:pPr>
            <a:r>
              <a:rPr sz="3000" spc="-30" dirty="0">
                <a:solidFill>
                  <a:srgbClr val="0070C0"/>
                </a:solidFill>
                <a:latin typeface="Tahoma"/>
                <a:cs typeface="Tahoma"/>
              </a:rPr>
              <a:t>Ispis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bruto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bilance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40" dirty="0">
                <a:solidFill>
                  <a:srgbClr val="0070C0"/>
                </a:solidFill>
                <a:latin typeface="Tahoma"/>
                <a:cs typeface="Tahoma"/>
              </a:rPr>
              <a:t>-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sintetičkim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kontima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stupanj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 err="1">
                <a:solidFill>
                  <a:srgbClr val="0070C0"/>
                </a:solidFill>
                <a:latin typeface="Tahoma"/>
                <a:cs typeface="Tahoma"/>
              </a:rPr>
              <a:t>analize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15" dirty="0">
                <a:solidFill>
                  <a:srgbClr val="0070C0"/>
                </a:solidFill>
                <a:latin typeface="Tahoma"/>
                <a:cs typeface="Tahoma"/>
              </a:rPr>
              <a:t>4</a:t>
            </a:r>
            <a:endParaRPr lang="hr-HR" sz="3000" spc="15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6000115">
              <a:lnSpc>
                <a:spcPct val="100000"/>
              </a:lnSpc>
            </a:pPr>
            <a:r>
              <a:rPr lang="hr-HR" sz="3000" spc="15" dirty="0">
                <a:solidFill>
                  <a:srgbClr val="0070C0"/>
                </a:solidFill>
                <a:latin typeface="Tahoma"/>
                <a:cs typeface="Tahoma"/>
              </a:rPr>
              <a:t>Ispis bruto bilance – analitičkim kontima je stupanj analize 9</a:t>
            </a:r>
          </a:p>
          <a:p>
            <a:pPr marL="6000115">
              <a:lnSpc>
                <a:spcPct val="100000"/>
              </a:lnSpc>
            </a:pPr>
            <a:endParaRPr lang="hr-HR" sz="3000" spc="15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6000115">
              <a:lnSpc>
                <a:spcPct val="100000"/>
              </a:lnSpc>
            </a:pPr>
            <a:r>
              <a:rPr lang="hr-HR" sz="3000" spc="15" dirty="0">
                <a:solidFill>
                  <a:srgbClr val="0070C0"/>
                </a:solidFill>
                <a:latin typeface="Tahoma"/>
                <a:cs typeface="Tahoma"/>
              </a:rPr>
              <a:t>Dvoklikom miša na konto u bruto bilanci, program otvara tu konto karticu</a:t>
            </a:r>
          </a:p>
          <a:p>
            <a:pPr marL="6000115">
              <a:lnSpc>
                <a:spcPct val="100000"/>
              </a:lnSpc>
            </a:pPr>
            <a:r>
              <a:rPr lang="hr-HR" sz="3000" spc="15" dirty="0">
                <a:solidFill>
                  <a:srgbClr val="0070C0"/>
                </a:solidFill>
                <a:latin typeface="Tahoma"/>
                <a:cs typeface="Tahoma"/>
              </a:rPr>
              <a:t>Dvoklikom miša na željenu stavku u konto kartici, program se pozicionira na temeljnicu gdje je ta stavka knjižena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8012" y="8191500"/>
            <a:ext cx="9580880" cy="1625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spc="-45" dirty="0">
                <a:solidFill>
                  <a:srgbClr val="0070C0"/>
                </a:solidFill>
                <a:latin typeface="Arial Black"/>
                <a:cs typeface="Arial Black"/>
              </a:rPr>
              <a:t>Savjet</a:t>
            </a:r>
            <a:endParaRPr sz="3000" dirty="0">
              <a:solidFill>
                <a:srgbClr val="0070C0"/>
              </a:solidFill>
              <a:latin typeface="Arial Black"/>
              <a:cs typeface="Arial Black"/>
            </a:endParaRPr>
          </a:p>
          <a:p>
            <a:pPr marL="12700" marR="5080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analitiku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Kupaca/Dobavljača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koristite</a:t>
            </a:r>
            <a:r>
              <a:rPr sz="3000" spc="-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Bilancu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kupaca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i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dobavljača.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05663" y="2628191"/>
            <a:ext cx="12633325" cy="6715125"/>
            <a:chOff x="5505663" y="2628191"/>
            <a:chExt cx="12633325" cy="671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6836" y="2628191"/>
              <a:ext cx="12201524" cy="6715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29476" y="3201127"/>
              <a:ext cx="3206750" cy="859155"/>
            </a:xfrm>
            <a:custGeom>
              <a:avLst/>
              <a:gdLst/>
              <a:ahLst/>
              <a:cxnLst/>
              <a:rect l="l" t="t" r="r" b="b"/>
              <a:pathLst>
                <a:path w="3206750" h="859154">
                  <a:moveTo>
                    <a:pt x="3206403" y="0"/>
                  </a:moveTo>
                  <a:lnTo>
                    <a:pt x="0" y="859153"/>
                  </a:lnTo>
                </a:path>
              </a:pathLst>
            </a:custGeom>
            <a:ln w="4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29477" y="3966658"/>
              <a:ext cx="110489" cy="138430"/>
            </a:xfrm>
            <a:custGeom>
              <a:avLst/>
              <a:gdLst/>
              <a:ahLst/>
              <a:cxnLst/>
              <a:rect l="l" t="t" r="r" b="b"/>
              <a:pathLst>
                <a:path w="110489" h="138429">
                  <a:moveTo>
                    <a:pt x="110371" y="138006"/>
                  </a:moveTo>
                  <a:lnTo>
                    <a:pt x="0" y="93622"/>
                  </a:lnTo>
                  <a:lnTo>
                    <a:pt x="73392" y="0"/>
                  </a:lnTo>
                </a:path>
              </a:pathLst>
            </a:custGeom>
            <a:ln w="47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6895" y="3999067"/>
            <a:ext cx="5507990" cy="340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40385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Kliknite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za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uvoz</a:t>
            </a:r>
            <a:r>
              <a:rPr sz="28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izvoda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Tahoma"/>
                <a:cs typeface="Tahoma"/>
              </a:rPr>
              <a:t>koji</a:t>
            </a:r>
            <a:r>
              <a:rPr sz="28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Tahoma"/>
                <a:cs typeface="Tahoma"/>
              </a:rPr>
              <a:t>ste </a:t>
            </a:r>
            <a:r>
              <a:rPr sz="2800" spc="75" dirty="0">
                <a:solidFill>
                  <a:srgbClr val="0070C0"/>
                </a:solidFill>
                <a:latin typeface="Tahoma"/>
                <a:cs typeface="Tahoma"/>
              </a:rPr>
              <a:t>prethodno</a:t>
            </a:r>
            <a:r>
              <a:rPr sz="28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preuzeli</a:t>
            </a:r>
            <a:r>
              <a:rPr sz="28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 obliku</a:t>
            </a:r>
            <a:r>
              <a:rPr sz="28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Tahoma"/>
                <a:cs typeface="Tahoma"/>
              </a:rPr>
              <a:t>txt </a:t>
            </a:r>
            <a:r>
              <a:rPr sz="2800" spc="-10" dirty="0">
                <a:solidFill>
                  <a:srgbClr val="0070C0"/>
                </a:solidFill>
                <a:latin typeface="Tahoma"/>
                <a:cs typeface="Tahoma"/>
              </a:rPr>
              <a:t>datoteke.</a:t>
            </a:r>
            <a:endParaRPr sz="280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80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8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2800" spc="55" dirty="0">
                <a:solidFill>
                  <a:srgbClr val="0070C0"/>
                </a:solidFill>
                <a:latin typeface="Tahoma"/>
                <a:cs typeface="Tahoma"/>
              </a:rPr>
              <a:t>Odaberite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Tahoma"/>
                <a:cs typeface="Tahoma"/>
              </a:rPr>
              <a:t>izvod,</a:t>
            </a:r>
            <a:r>
              <a:rPr sz="28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kliknite</a:t>
            </a:r>
            <a:r>
              <a:rPr sz="28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28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otvori</a:t>
            </a:r>
            <a:r>
              <a:rPr sz="28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rgbClr val="0070C0"/>
                </a:solidFill>
                <a:latin typeface="Tahoma"/>
                <a:cs typeface="Tahoma"/>
              </a:rPr>
              <a:t>i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izvod</a:t>
            </a:r>
            <a:r>
              <a:rPr sz="28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će</a:t>
            </a:r>
            <a:r>
              <a:rPr sz="28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biti</a:t>
            </a:r>
            <a:r>
              <a:rPr sz="28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70C0"/>
                </a:solidFill>
                <a:latin typeface="Tahoma"/>
                <a:cs typeface="Tahoma"/>
              </a:rPr>
              <a:t>učitan</a:t>
            </a:r>
            <a:r>
              <a:rPr sz="28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28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Tahoma"/>
                <a:cs typeface="Tahoma"/>
              </a:rPr>
              <a:t>program.</a:t>
            </a:r>
            <a:endParaRPr sz="28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69357" y="6884830"/>
            <a:ext cx="7370445" cy="1075690"/>
            <a:chOff x="5769357" y="6884830"/>
            <a:chExt cx="7370445" cy="1075690"/>
          </a:xfrm>
        </p:grpSpPr>
        <p:sp>
          <p:nvSpPr>
            <p:cNvPr id="8" name="object 8"/>
            <p:cNvSpPr/>
            <p:nvPr/>
          </p:nvSpPr>
          <p:spPr>
            <a:xfrm>
              <a:off x="5793169" y="6966956"/>
              <a:ext cx="7322820" cy="970280"/>
            </a:xfrm>
            <a:custGeom>
              <a:avLst/>
              <a:gdLst/>
              <a:ahLst/>
              <a:cxnLst/>
              <a:rect l="l" t="t" r="r" b="b"/>
              <a:pathLst>
                <a:path w="7322819" h="970279">
                  <a:moveTo>
                    <a:pt x="7322822" y="969706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3169" y="6908638"/>
              <a:ext cx="104139" cy="142240"/>
            </a:xfrm>
            <a:custGeom>
              <a:avLst/>
              <a:gdLst/>
              <a:ahLst/>
              <a:cxnLst/>
              <a:rect l="l" t="t" r="r" b="b"/>
              <a:pathLst>
                <a:path w="104139" h="142240">
                  <a:moveTo>
                    <a:pt x="85024" y="141638"/>
                  </a:moveTo>
                  <a:lnTo>
                    <a:pt x="0" y="58318"/>
                  </a:lnTo>
                  <a:lnTo>
                    <a:pt x="103780" y="0"/>
                  </a:lnTo>
                </a:path>
              </a:pathLst>
            </a:custGeom>
            <a:ln w="476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1877" y="-42348"/>
            <a:ext cx="16915130" cy="2673985"/>
          </a:xfrm>
          <a:prstGeom prst="rect">
            <a:avLst/>
          </a:prstGeom>
        </p:spPr>
        <p:txBody>
          <a:bodyPr vert="horz" wrap="square" lIns="0" tIns="2825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225"/>
              </a:spcBef>
            </a:pPr>
            <a:r>
              <a:rPr sz="4400" b="1" spc="240" dirty="0">
                <a:solidFill>
                  <a:srgbClr val="0070C0"/>
                </a:solidFill>
                <a:latin typeface="Tahoma"/>
                <a:cs typeface="Tahoma"/>
              </a:rPr>
              <a:t>UVOZ</a:t>
            </a:r>
            <a:r>
              <a:rPr sz="4400" b="1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400" b="1" spc="100" dirty="0">
                <a:solidFill>
                  <a:srgbClr val="0070C0"/>
                </a:solidFill>
                <a:latin typeface="Tahoma"/>
                <a:cs typeface="Tahoma"/>
              </a:rPr>
              <a:t>IZVODA</a:t>
            </a:r>
            <a:endParaRPr sz="44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50800" marR="5080" algn="just">
              <a:lnSpc>
                <a:spcPct val="116700"/>
              </a:lnSpc>
              <a:spcBef>
                <a:spcPts val="844"/>
              </a:spcBef>
            </a:pPr>
            <a:r>
              <a:rPr spc="1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10" dirty="0">
                <a:solidFill>
                  <a:srgbClr val="0070C0"/>
                </a:solidFill>
                <a:latin typeface="Tahoma"/>
                <a:cs typeface="Tahoma"/>
              </a:rPr>
              <a:t>Glavnoj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0070C0"/>
                </a:solidFill>
                <a:latin typeface="Tahoma"/>
                <a:cs typeface="Tahoma"/>
              </a:rPr>
              <a:t>knjizi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70C0"/>
                </a:solidFill>
                <a:latin typeface="Tahoma"/>
                <a:cs typeface="Tahoma"/>
              </a:rPr>
              <a:t>dodajte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70C0"/>
                </a:solidFill>
                <a:latin typeface="Tahoma"/>
                <a:cs typeface="Tahoma"/>
              </a:rPr>
              <a:t>temeljnicu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0070C0"/>
                </a:solidFill>
                <a:latin typeface="Tahoma"/>
                <a:cs typeface="Tahoma"/>
              </a:rPr>
              <a:t>izvoda,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70C0"/>
                </a:solidFill>
                <a:latin typeface="Tahoma"/>
                <a:cs typeface="Tahoma"/>
              </a:rPr>
              <a:t>upišite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0070C0"/>
                </a:solidFill>
                <a:latin typeface="Tahoma"/>
                <a:cs typeface="Tahoma"/>
              </a:rPr>
              <a:t>osnovne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0070C0"/>
                </a:solidFill>
                <a:latin typeface="Tahoma"/>
                <a:cs typeface="Tahoma"/>
              </a:rPr>
              <a:t>podatke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70C0"/>
                </a:solidFill>
                <a:latin typeface="Tahoma"/>
                <a:cs typeface="Tahoma"/>
              </a:rPr>
              <a:t>za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0070C0"/>
                </a:solidFill>
                <a:latin typeface="Tahoma"/>
                <a:cs typeface="Tahoma"/>
              </a:rPr>
              <a:t>zaglavlje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50" dirty="0">
                <a:solidFill>
                  <a:srgbClr val="0070C0"/>
                </a:solidFill>
                <a:latin typeface="Tahoma"/>
                <a:cs typeface="Tahoma"/>
              </a:rPr>
              <a:t>–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vrsta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30" dirty="0">
                <a:solidFill>
                  <a:srgbClr val="0070C0"/>
                </a:solidFill>
                <a:latin typeface="Tahoma"/>
                <a:cs typeface="Tahoma"/>
              </a:rPr>
              <a:t>dokumenta,</a:t>
            </a:r>
            <a:r>
              <a:rPr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70C0"/>
                </a:solidFill>
                <a:latin typeface="Tahoma"/>
                <a:cs typeface="Tahoma"/>
              </a:rPr>
              <a:t>datum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20" dirty="0">
                <a:solidFill>
                  <a:srgbClr val="0070C0"/>
                </a:solidFill>
                <a:latin typeface="Tahoma"/>
                <a:cs typeface="Tahoma"/>
              </a:rPr>
              <a:t>originalni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0070C0"/>
                </a:solidFill>
                <a:latin typeface="Tahoma"/>
                <a:cs typeface="Tahoma"/>
              </a:rPr>
              <a:t>broj.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80" dirty="0">
                <a:solidFill>
                  <a:srgbClr val="0070C0"/>
                </a:solidFill>
                <a:latin typeface="Tahoma"/>
                <a:cs typeface="Tahoma"/>
              </a:rPr>
              <a:t>Potom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kliknite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0070C0"/>
                </a:solidFill>
                <a:latin typeface="Tahoma"/>
                <a:cs typeface="Tahoma"/>
              </a:rPr>
              <a:t>meni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70C0"/>
                </a:solidFill>
                <a:latin typeface="Tahoma"/>
                <a:cs typeface="Tahoma"/>
              </a:rPr>
              <a:t>Knjiženja/Uvoz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70C0"/>
                </a:solidFill>
                <a:latin typeface="Tahoma"/>
                <a:cs typeface="Tahoma"/>
              </a:rPr>
              <a:t>temeljnice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10" dirty="0">
                <a:solidFill>
                  <a:srgbClr val="0070C0"/>
                </a:solidFill>
                <a:latin typeface="Tahoma"/>
                <a:cs typeface="Tahoma"/>
              </a:rPr>
              <a:t>uvezite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0070C0"/>
                </a:solidFill>
                <a:latin typeface="Tahoma"/>
                <a:cs typeface="Tahoma"/>
              </a:rPr>
              <a:t>stavke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70C0"/>
                </a:solidFill>
                <a:latin typeface="Tahoma"/>
                <a:cs typeface="Tahoma"/>
              </a:rPr>
              <a:t>izvoda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30" dirty="0">
                <a:solidFill>
                  <a:srgbClr val="0070C0"/>
                </a:solidFill>
                <a:latin typeface="Tahoma"/>
                <a:cs typeface="Tahoma"/>
              </a:rPr>
              <a:t>kao</a:t>
            </a:r>
            <a:r>
              <a:rPr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pc="-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0070C0"/>
                </a:solidFill>
                <a:latin typeface="Tahoma"/>
                <a:cs typeface="Tahoma"/>
              </a:rPr>
              <a:t>slici.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319" y="404188"/>
            <a:ext cx="16570325" cy="21590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Prilikom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uvoza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izvoda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kupce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dobavljače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prepoznaje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0070C0"/>
                </a:solidFill>
                <a:latin typeface="Tahoma"/>
                <a:cs typeface="Tahoma"/>
              </a:rPr>
              <a:t>po</a:t>
            </a:r>
            <a:r>
              <a:rPr sz="3000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IBAN-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u.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Ukoliko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polje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IBAN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0070C0"/>
                </a:solidFill>
                <a:latin typeface="Tahoma"/>
                <a:cs typeface="Tahoma"/>
              </a:rPr>
              <a:t>partneru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0070C0"/>
                </a:solidFill>
                <a:latin typeface="Tahoma"/>
                <a:cs typeface="Tahoma"/>
              </a:rPr>
              <a:t>prazno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će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prilikom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uvoza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izvoda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upisati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IBAN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to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polje,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te</a:t>
            </a:r>
            <a:r>
              <a:rPr sz="30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0070C0"/>
                </a:solidFill>
                <a:latin typeface="Tahoma"/>
                <a:cs typeface="Tahoma"/>
              </a:rPr>
              <a:t>potrebno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0070C0"/>
                </a:solidFill>
                <a:latin typeface="Tahoma"/>
                <a:cs typeface="Tahoma"/>
              </a:rPr>
              <a:t>samo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prvi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0070C0"/>
                </a:solidFill>
                <a:latin typeface="Tahoma"/>
                <a:cs typeface="Tahoma"/>
              </a:rPr>
              <a:t>put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potvrditi</a:t>
            </a:r>
            <a:r>
              <a:rPr sz="3000" spc="-1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kupca/dobavljača.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spc="95" dirty="0">
                <a:solidFill>
                  <a:srgbClr val="0070C0"/>
                </a:solidFill>
                <a:latin typeface="Tahoma"/>
                <a:cs typeface="Tahoma"/>
              </a:rPr>
              <a:t>Ubuduće</a:t>
            </a:r>
            <a:r>
              <a:rPr sz="30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će</a:t>
            </a:r>
            <a:r>
              <a:rPr sz="30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ih</a:t>
            </a:r>
            <a:r>
              <a:rPr sz="30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3000" spc="-1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0070C0"/>
                </a:solidFill>
                <a:latin typeface="Tahoma"/>
                <a:cs typeface="Tahoma"/>
              </a:rPr>
              <a:t>sam</a:t>
            </a:r>
            <a:r>
              <a:rPr sz="3000" spc="-11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prepoznavati.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9701" y="5501069"/>
            <a:ext cx="13770610" cy="1421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Koje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sve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formate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datoteka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izvoda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možete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uvesti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pogledajte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klikom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na: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000" u="heavy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sz="3000" u="heavy" spc="-114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u="heavy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uvesti</a:t>
            </a:r>
            <a:r>
              <a:rPr sz="3000" u="heavy" spc="-114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u="heavy" spc="-10" dirty="0">
                <a:solidFill>
                  <a:srgbClr val="0070C0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izvod?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661" y="5523301"/>
            <a:ext cx="1130190" cy="15335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28" y="4917907"/>
            <a:ext cx="12392024" cy="4952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319" y="404186"/>
            <a:ext cx="16650969" cy="375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17575">
              <a:lnSpc>
                <a:spcPct val="116700"/>
              </a:lnSpc>
              <a:spcBef>
                <a:spcPts val="95"/>
              </a:spcBef>
            </a:pP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će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automatski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povezati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uplate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izvodu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koje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0070C0"/>
                </a:solidFill>
                <a:latin typeface="Tahoma"/>
                <a:cs typeface="Tahoma"/>
              </a:rPr>
              <a:t>prepoznao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0070C0"/>
                </a:solidFill>
                <a:latin typeface="Tahoma"/>
                <a:cs typeface="Tahoma"/>
              </a:rPr>
              <a:t>po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0070C0"/>
                </a:solidFill>
                <a:latin typeface="Tahoma"/>
                <a:cs typeface="Tahoma"/>
              </a:rPr>
              <a:t>veznom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dokumentu. </a:t>
            </a:r>
            <a:r>
              <a:rPr sz="3000" spc="-65" dirty="0">
                <a:solidFill>
                  <a:srgbClr val="0070C0"/>
                </a:solidFill>
                <a:latin typeface="Tahoma"/>
                <a:cs typeface="Tahoma"/>
              </a:rPr>
              <a:t>Takve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stavke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bit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će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vizualno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izdvojene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(opcija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Uredi).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1663700">
              <a:lnSpc>
                <a:spcPts val="4200"/>
              </a:lnSpc>
              <a:spcBef>
                <a:spcPts val="240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Ostale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nepovezane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uplate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0070C0"/>
                </a:solidFill>
                <a:latin typeface="Tahoma"/>
                <a:cs typeface="Tahoma"/>
              </a:rPr>
              <a:t>potrebno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povezati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zatvoriti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saldakontima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način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da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0070C0"/>
                </a:solidFill>
                <a:latin typeface="Tahoma"/>
                <a:cs typeface="Tahoma"/>
              </a:rPr>
              <a:t>se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pozicioniramo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uplatu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tipku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F3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pozovemo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saldakonte.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sz="3000" spc="175" dirty="0">
                <a:solidFill>
                  <a:srgbClr val="0070C0"/>
                </a:solidFill>
                <a:latin typeface="Tahoma"/>
                <a:cs typeface="Tahoma"/>
              </a:rPr>
              <a:t>U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primjeru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35" dirty="0">
                <a:solidFill>
                  <a:srgbClr val="0070C0"/>
                </a:solidFill>
                <a:latin typeface="Tahoma"/>
                <a:cs typeface="Tahoma"/>
              </a:rPr>
              <a:t>slici,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plavo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označene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stavke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0070C0"/>
                </a:solidFill>
                <a:latin typeface="Tahoma"/>
                <a:cs typeface="Tahoma"/>
              </a:rPr>
              <a:t>su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0070C0"/>
                </a:solidFill>
                <a:latin typeface="Tahoma"/>
                <a:cs typeface="Tahoma"/>
              </a:rPr>
              <a:t>one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koje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je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program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automatski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povezao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-8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zatvorio</a:t>
            </a:r>
            <a:r>
              <a:rPr sz="3000" spc="-8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0070C0"/>
                </a:solidFill>
                <a:latin typeface="Tahoma"/>
                <a:cs typeface="Tahoma"/>
              </a:rPr>
              <a:t>u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saldakontima.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806418"/>
            <a:ext cx="16230599" cy="60945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2476500"/>
            <a:ext cx="1423225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U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5" dirty="0">
                <a:solidFill>
                  <a:srgbClr val="0070C0"/>
                </a:solidFill>
                <a:latin typeface="Lucida Sans Unicode"/>
                <a:cs typeface="Lucida Sans Unicode"/>
              </a:rPr>
              <a:t>polja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konta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14" dirty="0">
                <a:solidFill>
                  <a:srgbClr val="0070C0"/>
                </a:solidFill>
                <a:latin typeface="Lucida Sans Unicode"/>
                <a:cs typeface="Lucida Sans Unicode"/>
              </a:rPr>
              <a:t>pretporeza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04" dirty="0">
                <a:solidFill>
                  <a:srgbClr val="0070C0"/>
                </a:solidFill>
                <a:latin typeface="Lucida Sans Unicode"/>
                <a:cs typeface="Lucida Sans Unicode"/>
              </a:rPr>
              <a:t>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30" dirty="0">
                <a:solidFill>
                  <a:srgbClr val="0070C0"/>
                </a:solidFill>
                <a:latin typeface="Lucida Sans Unicode"/>
                <a:cs typeface="Lucida Sans Unicode"/>
              </a:rPr>
              <a:t>poreza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potrebno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5" dirty="0">
                <a:solidFill>
                  <a:srgbClr val="0070C0"/>
                </a:solidFill>
                <a:latin typeface="Lucida Sans Unicode"/>
                <a:cs typeface="Lucida Sans Unicode"/>
              </a:rPr>
              <a:t>je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5" dirty="0">
                <a:solidFill>
                  <a:srgbClr val="0070C0"/>
                </a:solidFill>
                <a:latin typeface="Lucida Sans Unicode"/>
                <a:cs typeface="Lucida Sans Unicode"/>
              </a:rPr>
              <a:t>upisati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5" dirty="0">
                <a:solidFill>
                  <a:srgbClr val="0070C0"/>
                </a:solidFill>
                <a:latin typeface="Lucida Sans Unicode"/>
                <a:cs typeface="Lucida Sans Unicode"/>
              </a:rPr>
              <a:t>sva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konta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95" dirty="0">
                <a:solidFill>
                  <a:srgbClr val="0070C0"/>
                </a:solidFill>
                <a:latin typeface="Lucida Sans Unicode"/>
                <a:cs typeface="Lucida Sans Unicode"/>
              </a:rPr>
              <a:t>koja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5" dirty="0">
                <a:solidFill>
                  <a:srgbClr val="0070C0"/>
                </a:solidFill>
                <a:latin typeface="Lucida Sans Unicode"/>
                <a:cs typeface="Lucida Sans Unicode"/>
              </a:rPr>
              <a:t>koristite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05" dirty="0">
                <a:solidFill>
                  <a:srgbClr val="0070C0"/>
                </a:solidFill>
                <a:latin typeface="Lucida Sans Unicode"/>
                <a:cs typeface="Lucida Sans Unicode"/>
              </a:rPr>
              <a:t>u </a:t>
            </a:r>
            <a:r>
              <a:rPr sz="3200" spc="-10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335" dirty="0">
                <a:solidFill>
                  <a:srgbClr val="0070C0"/>
                </a:solidFill>
                <a:latin typeface="Lucida Sans Unicode"/>
                <a:cs typeface="Lucida Sans Unicode"/>
              </a:rPr>
              <a:t>k</a:t>
            </a:r>
            <a:r>
              <a:rPr sz="3200" spc="-110" dirty="0">
                <a:solidFill>
                  <a:srgbClr val="0070C0"/>
                </a:solidFill>
                <a:latin typeface="Lucida Sans Unicode"/>
                <a:cs typeface="Lucida Sans Unicode"/>
              </a:rPr>
              <a:t>n</a:t>
            </a:r>
            <a:r>
              <a:rPr sz="3200" spc="-260" dirty="0">
                <a:solidFill>
                  <a:srgbClr val="0070C0"/>
                </a:solidFill>
                <a:latin typeface="Lucida Sans Unicode"/>
                <a:cs typeface="Lucida Sans Unicode"/>
              </a:rPr>
              <a:t>j</a:t>
            </a:r>
            <a:r>
              <a:rPr sz="3200" spc="-210" dirty="0">
                <a:solidFill>
                  <a:srgbClr val="0070C0"/>
                </a:solidFill>
                <a:latin typeface="Lucida Sans Unicode"/>
                <a:cs typeface="Lucida Sans Unicode"/>
              </a:rPr>
              <a:t>i</a:t>
            </a:r>
            <a:r>
              <a:rPr sz="3200" spc="-370" dirty="0">
                <a:solidFill>
                  <a:srgbClr val="0070C0"/>
                </a:solidFill>
                <a:latin typeface="Lucida Sans Unicode"/>
                <a:cs typeface="Lucida Sans Unicode"/>
              </a:rPr>
              <a:t>ž</a:t>
            </a:r>
            <a:r>
              <a:rPr sz="3200" spc="-40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3200" spc="-110" dirty="0">
                <a:solidFill>
                  <a:srgbClr val="0070C0"/>
                </a:solidFill>
                <a:latin typeface="Lucida Sans Unicode"/>
                <a:cs typeface="Lucida Sans Unicode"/>
              </a:rPr>
              <a:t>n</a:t>
            </a:r>
            <a:r>
              <a:rPr sz="3200" spc="-260" dirty="0">
                <a:solidFill>
                  <a:srgbClr val="0070C0"/>
                </a:solidFill>
                <a:latin typeface="Lucida Sans Unicode"/>
                <a:cs typeface="Lucida Sans Unicode"/>
              </a:rPr>
              <a:t>j</a:t>
            </a:r>
            <a:r>
              <a:rPr sz="3200" spc="-210" dirty="0">
                <a:solidFill>
                  <a:srgbClr val="0070C0"/>
                </a:solidFill>
                <a:latin typeface="Lucida Sans Unicode"/>
                <a:cs typeface="Lucida Sans Unicode"/>
              </a:rPr>
              <a:t>i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3200" spc="-8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04" dirty="0">
                <a:solidFill>
                  <a:srgbClr val="0070C0"/>
                </a:solidFill>
                <a:latin typeface="Lucida Sans Unicode"/>
                <a:cs typeface="Lucida Sans Unicode"/>
              </a:rPr>
              <a:t>i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t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20" dirty="0">
                <a:solidFill>
                  <a:srgbClr val="0070C0"/>
                </a:solidFill>
                <a:latin typeface="Lucida Sans Unicode"/>
                <a:cs typeface="Lucida Sans Unicode"/>
              </a:rPr>
              <a:t>p</a:t>
            </a:r>
            <a:r>
              <a:rPr sz="32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3200" spc="-200" dirty="0">
                <a:solidFill>
                  <a:srgbClr val="0070C0"/>
                </a:solidFill>
                <a:latin typeface="Lucida Sans Unicode"/>
                <a:cs typeface="Lucida Sans Unicode"/>
              </a:rPr>
              <a:t>v</a:t>
            </a:r>
            <a:r>
              <a:rPr sz="3200" spc="-210" dirty="0">
                <a:solidFill>
                  <a:srgbClr val="0070C0"/>
                </a:solidFill>
                <a:latin typeface="Lucida Sans Unicode"/>
                <a:cs typeface="Lucida Sans Unicode"/>
              </a:rPr>
              <a:t>i</a:t>
            </a:r>
            <a:r>
              <a:rPr sz="3200" spc="-17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3200" spc="-1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32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t</a:t>
            </a:r>
            <a:r>
              <a:rPr sz="3200" spc="-10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3200" spc="-120" dirty="0">
                <a:solidFill>
                  <a:srgbClr val="0070C0"/>
                </a:solidFill>
                <a:latin typeface="Lucida Sans Unicode"/>
                <a:cs typeface="Lucida Sans Unicode"/>
              </a:rPr>
              <a:t>p</a:t>
            </a:r>
            <a:r>
              <a:rPr sz="3200" spc="-85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3200" spc="-85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3200" spc="-254" dirty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endParaRPr sz="32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8700" y="1550462"/>
            <a:ext cx="1328187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200" dirty="0">
                <a:solidFill>
                  <a:srgbClr val="0070C0"/>
                </a:solidFill>
                <a:latin typeface="Tahoma"/>
                <a:cs typeface="Tahoma"/>
              </a:rPr>
              <a:t>1.</a:t>
            </a:r>
            <a:r>
              <a:rPr lang="hr-HR" sz="4000" b="1" spc="-200" dirty="0">
                <a:solidFill>
                  <a:srgbClr val="0070C0"/>
                </a:solidFill>
                <a:latin typeface="Tahoma"/>
                <a:cs typeface="Tahoma"/>
              </a:rPr>
              <a:t>  </a:t>
            </a:r>
            <a:r>
              <a:rPr sz="4000" b="1" spc="-200" dirty="0">
                <a:solidFill>
                  <a:srgbClr val="0070C0"/>
                </a:solidFill>
                <a:latin typeface="Tahoma"/>
                <a:cs typeface="Tahoma"/>
              </a:rPr>
              <a:t>SISTEM</a:t>
            </a:r>
            <a:r>
              <a:rPr sz="4000" b="1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hr-HR" sz="4000" b="1" spc="-225" dirty="0">
                <a:solidFill>
                  <a:srgbClr val="0070C0"/>
                </a:solidFill>
                <a:latin typeface="Tahoma"/>
                <a:cs typeface="Tahoma"/>
              </a:rPr>
              <a:t>&gt;</a:t>
            </a:r>
            <a:r>
              <a:rPr sz="4000" b="1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000" b="1" spc="125" dirty="0">
                <a:solidFill>
                  <a:srgbClr val="0070C0"/>
                </a:solidFill>
                <a:latin typeface="Tahoma"/>
                <a:cs typeface="Tahoma"/>
              </a:rPr>
              <a:t>PARAMETRI</a:t>
            </a:r>
            <a:r>
              <a:rPr sz="4000" b="1" spc="-6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hr-HR" sz="4000" b="1" spc="-225" dirty="0">
                <a:solidFill>
                  <a:srgbClr val="0070C0"/>
                </a:solidFill>
                <a:latin typeface="Tahoma"/>
                <a:cs typeface="Tahoma"/>
              </a:rPr>
              <a:t>&gt;</a:t>
            </a:r>
            <a:r>
              <a:rPr sz="4000" b="1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000" b="1" spc="240" dirty="0">
                <a:solidFill>
                  <a:srgbClr val="0070C0"/>
                </a:solidFill>
                <a:latin typeface="Tahoma"/>
                <a:cs typeface="Tahoma"/>
              </a:rPr>
              <a:t>KONTA</a:t>
            </a:r>
            <a:endParaRPr sz="4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5EE8E-A3C7-787F-6C55-5A9D52D4437F}"/>
              </a:ext>
            </a:extLst>
          </p:cNvPr>
          <p:cNvSpPr txBox="1"/>
          <p:nvPr/>
        </p:nvSpPr>
        <p:spPr>
          <a:xfrm>
            <a:off x="1016000" y="365021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70C0"/>
                </a:solidFill>
              </a:rPr>
              <a:t>Preduvjeti za automatizaciju knjiženja: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8541" y="1244330"/>
            <a:ext cx="13630274" cy="5133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2659" y="7741758"/>
            <a:ext cx="5581649" cy="2381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857" y="416560"/>
            <a:ext cx="16955135" cy="538939"/>
          </a:xfrm>
          <a:prstGeom prst="rect">
            <a:avLst/>
          </a:prstGeom>
        </p:spPr>
        <p:txBody>
          <a:bodyPr vert="horz" wrap="square" lIns="0" tIns="76527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solidFill>
                  <a:srgbClr val="0070C0"/>
                </a:solidFill>
              </a:rPr>
              <a:t>Zatvaranje</a:t>
            </a:r>
            <a:r>
              <a:rPr spc="-200" dirty="0">
                <a:solidFill>
                  <a:srgbClr val="0070C0"/>
                </a:solidFill>
              </a:rPr>
              <a:t> </a:t>
            </a:r>
            <a:r>
              <a:rPr spc="-170" dirty="0">
                <a:solidFill>
                  <a:srgbClr val="0070C0"/>
                </a:solidFill>
              </a:rPr>
              <a:t>stavki</a:t>
            </a:r>
            <a:r>
              <a:rPr spc="-200" dirty="0">
                <a:solidFill>
                  <a:srgbClr val="0070C0"/>
                </a:solidFill>
              </a:rPr>
              <a:t> </a:t>
            </a:r>
            <a:r>
              <a:rPr spc="-40" dirty="0">
                <a:solidFill>
                  <a:srgbClr val="0070C0"/>
                </a:solidFill>
              </a:rPr>
              <a:t>u</a:t>
            </a:r>
            <a:r>
              <a:rPr spc="-200" dirty="0">
                <a:solidFill>
                  <a:srgbClr val="0070C0"/>
                </a:solidFill>
              </a:rPr>
              <a:t> </a:t>
            </a:r>
            <a:r>
              <a:rPr spc="-114" dirty="0">
                <a:solidFill>
                  <a:srgbClr val="0070C0"/>
                </a:solidFill>
              </a:rPr>
              <a:t>saldakontima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0319" y="6652732"/>
            <a:ext cx="16363950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S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jednom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uplatom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možete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zatvoriti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više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računa.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60" dirty="0">
                <a:solidFill>
                  <a:srgbClr val="0070C0"/>
                </a:solidFill>
                <a:latin typeface="Tahoma"/>
                <a:cs typeface="Tahoma"/>
              </a:rPr>
              <a:t>Svi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0070C0"/>
                </a:solidFill>
                <a:latin typeface="Tahoma"/>
                <a:cs typeface="Tahoma"/>
              </a:rPr>
              <a:t>računi</a:t>
            </a:r>
            <a:r>
              <a:rPr sz="3000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zatvoreni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jednom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uplatom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imat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će</a:t>
            </a:r>
            <a:r>
              <a:rPr sz="3000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isti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broj</a:t>
            </a:r>
            <a:r>
              <a:rPr sz="3000" spc="-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zatvaranja.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9094" y="1525279"/>
            <a:ext cx="5400040" cy="8124825"/>
            <a:chOff x="1179094" y="1525279"/>
            <a:chExt cx="5400040" cy="812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9094" y="1525279"/>
              <a:ext cx="3200399" cy="8124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06951" y="2749952"/>
              <a:ext cx="2148205" cy="455295"/>
            </a:xfrm>
            <a:custGeom>
              <a:avLst/>
              <a:gdLst/>
              <a:ahLst/>
              <a:cxnLst/>
              <a:rect l="l" t="t" r="r" b="b"/>
              <a:pathLst>
                <a:path w="2148204" h="455294">
                  <a:moveTo>
                    <a:pt x="2147995" y="0"/>
                  </a:moveTo>
                  <a:lnTo>
                    <a:pt x="0" y="454945"/>
                  </a:lnTo>
                </a:path>
              </a:pathLst>
            </a:custGeom>
            <a:ln w="47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6951" y="3115297"/>
              <a:ext cx="107950" cy="140335"/>
            </a:xfrm>
            <a:custGeom>
              <a:avLst/>
              <a:gdLst/>
              <a:ahLst/>
              <a:cxnLst/>
              <a:rect l="l" t="t" r="r" b="b"/>
              <a:pathLst>
                <a:path w="107950" h="140335">
                  <a:moveTo>
                    <a:pt x="107878" y="139774"/>
                  </a:moveTo>
                  <a:lnTo>
                    <a:pt x="0" y="89600"/>
                  </a:lnTo>
                  <a:lnTo>
                    <a:pt x="78274" y="0"/>
                  </a:lnTo>
                </a:path>
              </a:pathLst>
            </a:custGeom>
            <a:ln w="47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06951" y="6541903"/>
              <a:ext cx="2148205" cy="455295"/>
            </a:xfrm>
            <a:custGeom>
              <a:avLst/>
              <a:gdLst/>
              <a:ahLst/>
              <a:cxnLst/>
              <a:rect l="l" t="t" r="r" b="b"/>
              <a:pathLst>
                <a:path w="2148204" h="455295">
                  <a:moveTo>
                    <a:pt x="2147995" y="0"/>
                  </a:moveTo>
                  <a:lnTo>
                    <a:pt x="0" y="454945"/>
                  </a:lnTo>
                </a:path>
              </a:pathLst>
            </a:custGeom>
            <a:ln w="47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06951" y="6907249"/>
              <a:ext cx="107950" cy="140335"/>
            </a:xfrm>
            <a:custGeom>
              <a:avLst/>
              <a:gdLst/>
              <a:ahLst/>
              <a:cxnLst/>
              <a:rect l="l" t="t" r="r" b="b"/>
              <a:pathLst>
                <a:path w="107950" h="140334">
                  <a:moveTo>
                    <a:pt x="107878" y="139774"/>
                  </a:moveTo>
                  <a:lnTo>
                    <a:pt x="0" y="89600"/>
                  </a:lnTo>
                  <a:lnTo>
                    <a:pt x="78274" y="0"/>
                  </a:lnTo>
                </a:path>
              </a:pathLst>
            </a:custGeom>
            <a:ln w="47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32066" y="2144610"/>
            <a:ext cx="8150225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Provjerite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izlazne/ulazne/sve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0070C0"/>
                </a:solidFill>
                <a:latin typeface="Tahoma"/>
                <a:cs typeface="Tahoma"/>
              </a:rPr>
              <a:t>račune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 koji</a:t>
            </a:r>
            <a:r>
              <a:rPr sz="3000" spc="-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ulaze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0070C0"/>
                </a:solidFill>
                <a:latin typeface="Tahoma"/>
                <a:cs typeface="Tahoma"/>
              </a:rPr>
              <a:t>u </a:t>
            </a:r>
            <a:r>
              <a:rPr sz="3000" spc="60" dirty="0">
                <a:solidFill>
                  <a:srgbClr val="0070C0"/>
                </a:solidFill>
                <a:latin typeface="Tahoma"/>
                <a:cs typeface="Tahoma"/>
              </a:rPr>
              <a:t>obračunsko</a:t>
            </a:r>
            <a:r>
              <a:rPr sz="3000" spc="2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razdoblje</a:t>
            </a:r>
            <a:r>
              <a:rPr sz="3000" spc="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PDV-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1877" y="227486"/>
            <a:ext cx="4719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75" dirty="0">
                <a:solidFill>
                  <a:srgbClr val="0070C0"/>
                </a:solidFill>
                <a:latin typeface="Tahoma"/>
                <a:cs typeface="Tahoma"/>
              </a:rPr>
              <a:t>Obračun</a:t>
            </a:r>
            <a:r>
              <a:rPr sz="4400" b="1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400" b="1" spc="95" dirty="0">
                <a:solidFill>
                  <a:srgbClr val="0070C0"/>
                </a:solidFill>
                <a:latin typeface="Tahoma"/>
                <a:cs typeface="Tahoma"/>
              </a:rPr>
              <a:t>poreza</a:t>
            </a:r>
            <a:endParaRPr sz="44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2066" y="6012762"/>
            <a:ext cx="774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70" dirty="0">
                <a:solidFill>
                  <a:srgbClr val="0070C0"/>
                </a:solidFill>
                <a:latin typeface="Tahoma"/>
                <a:cs typeface="Tahoma"/>
              </a:rPr>
              <a:t>Priprema</a:t>
            </a:r>
            <a:r>
              <a:rPr sz="30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datoteke</a:t>
            </a:r>
            <a:r>
              <a:rPr sz="30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za</a:t>
            </a:r>
            <a:r>
              <a:rPr sz="30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učitavanje</a:t>
            </a:r>
            <a:r>
              <a:rPr sz="3000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na</a:t>
            </a:r>
            <a:r>
              <a:rPr sz="3000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0070C0"/>
                </a:solidFill>
                <a:latin typeface="Tahoma"/>
                <a:cs typeface="Tahoma"/>
              </a:rPr>
              <a:t>ePorezna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3730" y="1292226"/>
            <a:ext cx="13161644" cy="240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Detaljnije</a:t>
            </a:r>
            <a:r>
              <a:rPr sz="3000" spc="-9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0070C0"/>
                </a:solidFill>
                <a:latin typeface="Tahoma"/>
                <a:cs typeface="Tahoma"/>
              </a:rPr>
              <a:t>o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financijskom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knjigovodstvu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i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0070C0"/>
                </a:solidFill>
                <a:latin typeface="Tahoma"/>
                <a:cs typeface="Tahoma"/>
              </a:rPr>
              <a:t>poreznim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evidencijama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0070C0"/>
                </a:solidFill>
                <a:latin typeface="Tahoma"/>
                <a:cs typeface="Tahoma"/>
              </a:rPr>
              <a:t>pročitajte</a:t>
            </a:r>
            <a:r>
              <a:rPr sz="3000" spc="-9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0070C0"/>
                </a:solidFill>
                <a:latin typeface="Tahoma"/>
                <a:cs typeface="Tahoma"/>
              </a:rPr>
              <a:t>na: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10732770">
              <a:lnSpc>
                <a:spcPts val="7580"/>
              </a:lnSpc>
              <a:spcBef>
                <a:spcPts val="700"/>
              </a:spcBef>
            </a:pPr>
            <a:r>
              <a:rPr sz="3000" u="heavy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Česta</a:t>
            </a:r>
            <a:r>
              <a:rPr sz="3000" u="heavy" spc="-25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u="heavy" spc="-10" dirty="0">
                <a:solidFill>
                  <a:srgbClr val="0070C0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pitanja</a:t>
            </a:r>
            <a:r>
              <a:rPr sz="3000" spc="-1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3000" u="heavy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sz="3000" u="heavy" spc="-130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u="heavy" spc="-10" dirty="0">
                <a:solidFill>
                  <a:srgbClr val="0556A6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sz="3000" spc="-10" dirty="0">
                <a:solidFill>
                  <a:srgbClr val="0556A6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3000" u="heavy" spc="-10" dirty="0">
                <a:solidFill>
                  <a:srgbClr val="0070C0"/>
                </a:solidFill>
                <a:uFill>
                  <a:solidFill>
                    <a:srgbClr val="0556A6"/>
                  </a:solidFill>
                </a:u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raviti</a:t>
            </a:r>
            <a:endParaRPr sz="3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126" y="1196521"/>
            <a:ext cx="1130190" cy="15335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699" y="2405780"/>
            <a:ext cx="1382395" cy="1435100"/>
            <a:chOff x="1028699" y="2405780"/>
            <a:chExt cx="1382395" cy="1435100"/>
          </a:xfrm>
        </p:grpSpPr>
        <p:sp>
          <p:nvSpPr>
            <p:cNvPr id="3" name="object 3"/>
            <p:cNvSpPr/>
            <p:nvPr/>
          </p:nvSpPr>
          <p:spPr>
            <a:xfrm>
              <a:off x="1028699" y="2405780"/>
              <a:ext cx="1382395" cy="1435100"/>
            </a:xfrm>
            <a:custGeom>
              <a:avLst/>
              <a:gdLst/>
              <a:ahLst/>
              <a:cxnLst/>
              <a:rect l="l" t="t" r="r" b="b"/>
              <a:pathLst>
                <a:path w="1382395" h="1435100">
                  <a:moveTo>
                    <a:pt x="1158630" y="1434570"/>
                  </a:moveTo>
                  <a:lnTo>
                    <a:pt x="223218" y="1434570"/>
                  </a:lnTo>
                  <a:lnTo>
                    <a:pt x="208488" y="1433244"/>
                  </a:lnTo>
                  <a:lnTo>
                    <a:pt x="165549" y="1421415"/>
                  </a:lnTo>
                  <a:lnTo>
                    <a:pt x="125981" y="1402588"/>
                  </a:lnTo>
                  <a:lnTo>
                    <a:pt x="90509" y="1377487"/>
                  </a:lnTo>
                  <a:lnTo>
                    <a:pt x="59860" y="1346838"/>
                  </a:lnTo>
                  <a:lnTo>
                    <a:pt x="34760" y="1311367"/>
                  </a:lnTo>
                  <a:lnTo>
                    <a:pt x="15932" y="1271798"/>
                  </a:lnTo>
                  <a:lnTo>
                    <a:pt x="4104" y="1228859"/>
                  </a:lnTo>
                  <a:lnTo>
                    <a:pt x="0" y="1183273"/>
                  </a:lnTo>
                  <a:lnTo>
                    <a:pt x="0" y="254074"/>
                  </a:lnTo>
                  <a:lnTo>
                    <a:pt x="4104" y="208488"/>
                  </a:lnTo>
                  <a:lnTo>
                    <a:pt x="15932" y="165549"/>
                  </a:lnTo>
                  <a:lnTo>
                    <a:pt x="34760" y="125981"/>
                  </a:lnTo>
                  <a:lnTo>
                    <a:pt x="59860" y="90509"/>
                  </a:lnTo>
                  <a:lnTo>
                    <a:pt x="90509" y="59860"/>
                  </a:lnTo>
                  <a:lnTo>
                    <a:pt x="125981" y="34760"/>
                  </a:lnTo>
                  <a:lnTo>
                    <a:pt x="165549" y="15932"/>
                  </a:lnTo>
                  <a:lnTo>
                    <a:pt x="208488" y="4104"/>
                  </a:lnTo>
                  <a:lnTo>
                    <a:pt x="254074" y="0"/>
                  </a:lnTo>
                  <a:lnTo>
                    <a:pt x="1127774" y="0"/>
                  </a:lnTo>
                  <a:lnTo>
                    <a:pt x="1173360" y="4104"/>
                  </a:lnTo>
                  <a:lnTo>
                    <a:pt x="1216300" y="15932"/>
                  </a:lnTo>
                  <a:lnTo>
                    <a:pt x="1255868" y="34760"/>
                  </a:lnTo>
                  <a:lnTo>
                    <a:pt x="1291339" y="59860"/>
                  </a:lnTo>
                  <a:lnTo>
                    <a:pt x="1321988" y="90509"/>
                  </a:lnTo>
                  <a:lnTo>
                    <a:pt x="1347089" y="125981"/>
                  </a:lnTo>
                  <a:lnTo>
                    <a:pt x="1365916" y="165549"/>
                  </a:lnTo>
                  <a:lnTo>
                    <a:pt x="1377745" y="208488"/>
                  </a:lnTo>
                  <a:lnTo>
                    <a:pt x="1381849" y="254074"/>
                  </a:lnTo>
                  <a:lnTo>
                    <a:pt x="1381849" y="1183273"/>
                  </a:lnTo>
                  <a:lnTo>
                    <a:pt x="1377745" y="1228859"/>
                  </a:lnTo>
                  <a:lnTo>
                    <a:pt x="1365916" y="1271798"/>
                  </a:lnTo>
                  <a:lnTo>
                    <a:pt x="1347089" y="1311367"/>
                  </a:lnTo>
                  <a:lnTo>
                    <a:pt x="1321988" y="1346838"/>
                  </a:lnTo>
                  <a:lnTo>
                    <a:pt x="1291339" y="1377487"/>
                  </a:lnTo>
                  <a:lnTo>
                    <a:pt x="1255868" y="1402588"/>
                  </a:lnTo>
                  <a:lnTo>
                    <a:pt x="1216300" y="1421415"/>
                  </a:lnTo>
                  <a:lnTo>
                    <a:pt x="1173360" y="1433244"/>
                  </a:lnTo>
                  <a:lnTo>
                    <a:pt x="1158630" y="1434570"/>
                  </a:lnTo>
                  <a:close/>
                </a:path>
              </a:pathLst>
            </a:custGeom>
            <a:solidFill>
              <a:srgbClr val="055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6001" y="2735200"/>
              <a:ext cx="780415" cy="808355"/>
            </a:xfrm>
            <a:custGeom>
              <a:avLst/>
              <a:gdLst/>
              <a:ahLst/>
              <a:cxnLst/>
              <a:rect l="l" t="t" r="r" b="b"/>
              <a:pathLst>
                <a:path w="780414" h="808354">
                  <a:moveTo>
                    <a:pt x="592177" y="808042"/>
                  </a:moveTo>
                  <a:lnTo>
                    <a:pt x="547195" y="804124"/>
                  </a:lnTo>
                  <a:lnTo>
                    <a:pt x="499597" y="791631"/>
                  </a:lnTo>
                  <a:lnTo>
                    <a:pt x="419092" y="755706"/>
                  </a:lnTo>
                  <a:lnTo>
                    <a:pt x="375251" y="729585"/>
                  </a:lnTo>
                  <a:lnTo>
                    <a:pt x="334153" y="701070"/>
                  </a:lnTo>
                  <a:lnTo>
                    <a:pt x="296094" y="671181"/>
                  </a:lnTo>
                  <a:lnTo>
                    <a:pt x="261370" y="640937"/>
                  </a:lnTo>
                  <a:lnTo>
                    <a:pt x="230276" y="611359"/>
                  </a:lnTo>
                  <a:lnTo>
                    <a:pt x="203108" y="583466"/>
                  </a:lnTo>
                  <a:lnTo>
                    <a:pt x="176807" y="554797"/>
                  </a:lnTo>
                  <a:lnTo>
                    <a:pt x="149032" y="522098"/>
                  </a:lnTo>
                  <a:lnTo>
                    <a:pt x="120784" y="485721"/>
                  </a:lnTo>
                  <a:lnTo>
                    <a:pt x="93063" y="446018"/>
                  </a:lnTo>
                  <a:lnTo>
                    <a:pt x="66869" y="403341"/>
                  </a:lnTo>
                  <a:lnTo>
                    <a:pt x="43203" y="358042"/>
                  </a:lnTo>
                  <a:lnTo>
                    <a:pt x="23066" y="310474"/>
                  </a:lnTo>
                  <a:lnTo>
                    <a:pt x="7378" y="258231"/>
                  </a:lnTo>
                  <a:lnTo>
                    <a:pt x="0" y="192713"/>
                  </a:lnTo>
                  <a:lnTo>
                    <a:pt x="6048" y="140600"/>
                  </a:lnTo>
                  <a:lnTo>
                    <a:pt x="24723" y="89770"/>
                  </a:lnTo>
                  <a:lnTo>
                    <a:pt x="58693" y="45182"/>
                  </a:lnTo>
                  <a:lnTo>
                    <a:pt x="85607" y="19588"/>
                  </a:lnTo>
                  <a:lnTo>
                    <a:pt x="126830" y="0"/>
                  </a:lnTo>
                  <a:lnTo>
                    <a:pt x="164765" y="8326"/>
                  </a:lnTo>
                  <a:lnTo>
                    <a:pt x="198360" y="32913"/>
                  </a:lnTo>
                  <a:lnTo>
                    <a:pt x="202227" y="36915"/>
                  </a:lnTo>
                  <a:lnTo>
                    <a:pt x="125356" y="36915"/>
                  </a:lnTo>
                  <a:lnTo>
                    <a:pt x="118033" y="40432"/>
                  </a:lnTo>
                  <a:lnTo>
                    <a:pt x="83958" y="72267"/>
                  </a:lnTo>
                  <a:lnTo>
                    <a:pt x="59629" y="103677"/>
                  </a:lnTo>
                  <a:lnTo>
                    <a:pt x="43766" y="143007"/>
                  </a:lnTo>
                  <a:lnTo>
                    <a:pt x="37097" y="187558"/>
                  </a:lnTo>
                  <a:lnTo>
                    <a:pt x="40346" y="234632"/>
                  </a:lnTo>
                  <a:lnTo>
                    <a:pt x="52189" y="281583"/>
                  </a:lnTo>
                  <a:lnTo>
                    <a:pt x="80427" y="350002"/>
                  </a:lnTo>
                  <a:lnTo>
                    <a:pt x="107561" y="399588"/>
                  </a:lnTo>
                  <a:lnTo>
                    <a:pt x="137611" y="445728"/>
                  </a:lnTo>
                  <a:lnTo>
                    <a:pt x="169047" y="487869"/>
                  </a:lnTo>
                  <a:lnTo>
                    <a:pt x="200339" y="525456"/>
                  </a:lnTo>
                  <a:lnTo>
                    <a:pt x="229958" y="557937"/>
                  </a:lnTo>
                  <a:lnTo>
                    <a:pt x="260750" y="589365"/>
                  </a:lnTo>
                  <a:lnTo>
                    <a:pt x="296529" y="622731"/>
                  </a:lnTo>
                  <a:lnTo>
                    <a:pt x="336827" y="656476"/>
                  </a:lnTo>
                  <a:lnTo>
                    <a:pt x="381173" y="689040"/>
                  </a:lnTo>
                  <a:lnTo>
                    <a:pt x="429100" y="718865"/>
                  </a:lnTo>
                  <a:lnTo>
                    <a:pt x="480139" y="744389"/>
                  </a:lnTo>
                  <a:lnTo>
                    <a:pt x="526627" y="761214"/>
                  </a:lnTo>
                  <a:lnTo>
                    <a:pt x="588545" y="770951"/>
                  </a:lnTo>
                  <a:lnTo>
                    <a:pt x="713018" y="770951"/>
                  </a:lnTo>
                  <a:lnTo>
                    <a:pt x="700025" y="780799"/>
                  </a:lnTo>
                  <a:lnTo>
                    <a:pt x="665241" y="796595"/>
                  </a:lnTo>
                  <a:lnTo>
                    <a:pt x="628748" y="805345"/>
                  </a:lnTo>
                  <a:lnTo>
                    <a:pt x="592177" y="808042"/>
                  </a:lnTo>
                  <a:close/>
                </a:path>
                <a:path w="780414" h="808354">
                  <a:moveTo>
                    <a:pt x="457176" y="571879"/>
                  </a:moveTo>
                  <a:lnTo>
                    <a:pt x="397187" y="559543"/>
                  </a:lnTo>
                  <a:lnTo>
                    <a:pt x="354041" y="528222"/>
                  </a:lnTo>
                  <a:lnTo>
                    <a:pt x="323078" y="498811"/>
                  </a:lnTo>
                  <a:lnTo>
                    <a:pt x="293745" y="467782"/>
                  </a:lnTo>
                  <a:lnTo>
                    <a:pt x="266231" y="435330"/>
                  </a:lnTo>
                  <a:lnTo>
                    <a:pt x="237375" y="390480"/>
                  </a:lnTo>
                  <a:lnTo>
                    <a:pt x="228307" y="329759"/>
                  </a:lnTo>
                  <a:lnTo>
                    <a:pt x="235761" y="298917"/>
                  </a:lnTo>
                  <a:lnTo>
                    <a:pt x="240726" y="287990"/>
                  </a:lnTo>
                  <a:lnTo>
                    <a:pt x="246771" y="277890"/>
                  </a:lnTo>
                  <a:lnTo>
                    <a:pt x="253498" y="268392"/>
                  </a:lnTo>
                  <a:lnTo>
                    <a:pt x="267379" y="250308"/>
                  </a:lnTo>
                  <a:lnTo>
                    <a:pt x="273451" y="241548"/>
                  </a:lnTo>
                  <a:lnTo>
                    <a:pt x="278119" y="232936"/>
                  </a:lnTo>
                  <a:lnTo>
                    <a:pt x="280780" y="224421"/>
                  </a:lnTo>
                  <a:lnTo>
                    <a:pt x="276913" y="191684"/>
                  </a:lnTo>
                  <a:lnTo>
                    <a:pt x="234750" y="126236"/>
                  </a:lnTo>
                  <a:lnTo>
                    <a:pt x="199261" y="87130"/>
                  </a:lnTo>
                  <a:lnTo>
                    <a:pt x="160967" y="49398"/>
                  </a:lnTo>
                  <a:lnTo>
                    <a:pt x="133099" y="36915"/>
                  </a:lnTo>
                  <a:lnTo>
                    <a:pt x="202227" y="36915"/>
                  </a:lnTo>
                  <a:lnTo>
                    <a:pt x="237620" y="74131"/>
                  </a:lnTo>
                  <a:lnTo>
                    <a:pt x="265703" y="105458"/>
                  </a:lnTo>
                  <a:lnTo>
                    <a:pt x="293915" y="143574"/>
                  </a:lnTo>
                  <a:lnTo>
                    <a:pt x="313887" y="186122"/>
                  </a:lnTo>
                  <a:lnTo>
                    <a:pt x="317247" y="230742"/>
                  </a:lnTo>
                  <a:lnTo>
                    <a:pt x="313029" y="245369"/>
                  </a:lnTo>
                  <a:lnTo>
                    <a:pt x="306356" y="258674"/>
                  </a:lnTo>
                  <a:lnTo>
                    <a:pt x="298234" y="270855"/>
                  </a:lnTo>
                  <a:lnTo>
                    <a:pt x="289670" y="282109"/>
                  </a:lnTo>
                  <a:lnTo>
                    <a:pt x="283804" y="289712"/>
                  </a:lnTo>
                  <a:lnTo>
                    <a:pt x="278422" y="297181"/>
                  </a:lnTo>
                  <a:lnTo>
                    <a:pt x="273842" y="304586"/>
                  </a:lnTo>
                  <a:lnTo>
                    <a:pt x="270386" y="311998"/>
                  </a:lnTo>
                  <a:lnTo>
                    <a:pt x="265080" y="333809"/>
                  </a:lnTo>
                  <a:lnTo>
                    <a:pt x="265520" y="355424"/>
                  </a:lnTo>
                  <a:lnTo>
                    <a:pt x="283447" y="396868"/>
                  </a:lnTo>
                  <a:lnTo>
                    <a:pt x="307926" y="427755"/>
                  </a:lnTo>
                  <a:lnTo>
                    <a:pt x="335109" y="457766"/>
                  </a:lnTo>
                  <a:lnTo>
                    <a:pt x="363773" y="486834"/>
                  </a:lnTo>
                  <a:lnTo>
                    <a:pt x="393286" y="513071"/>
                  </a:lnTo>
                  <a:lnTo>
                    <a:pt x="433607" y="533237"/>
                  </a:lnTo>
                  <a:lnTo>
                    <a:pt x="455109" y="534837"/>
                  </a:lnTo>
                  <a:lnTo>
                    <a:pt x="541890" y="534837"/>
                  </a:lnTo>
                  <a:lnTo>
                    <a:pt x="538378" y="537015"/>
                  </a:lnTo>
                  <a:lnTo>
                    <a:pt x="519626" y="549940"/>
                  </a:lnTo>
                  <a:lnTo>
                    <a:pt x="509807" y="556164"/>
                  </a:lnTo>
                  <a:lnTo>
                    <a:pt x="499428" y="561674"/>
                  </a:lnTo>
                  <a:lnTo>
                    <a:pt x="488286" y="566058"/>
                  </a:lnTo>
                  <a:lnTo>
                    <a:pt x="457176" y="571879"/>
                  </a:lnTo>
                  <a:close/>
                </a:path>
                <a:path w="780414" h="808354">
                  <a:moveTo>
                    <a:pt x="541890" y="534837"/>
                  </a:moveTo>
                  <a:lnTo>
                    <a:pt x="455109" y="534837"/>
                  </a:lnTo>
                  <a:lnTo>
                    <a:pt x="477116" y="530706"/>
                  </a:lnTo>
                  <a:lnTo>
                    <a:pt x="484676" y="527626"/>
                  </a:lnTo>
                  <a:lnTo>
                    <a:pt x="492287" y="523434"/>
                  </a:lnTo>
                  <a:lnTo>
                    <a:pt x="500007" y="518450"/>
                  </a:lnTo>
                  <a:lnTo>
                    <a:pt x="507894" y="512990"/>
                  </a:lnTo>
                  <a:lnTo>
                    <a:pt x="519564" y="505015"/>
                  </a:lnTo>
                  <a:lnTo>
                    <a:pt x="532125" y="497530"/>
                  </a:lnTo>
                  <a:lnTo>
                    <a:pt x="545728" y="491559"/>
                  </a:lnTo>
                  <a:lnTo>
                    <a:pt x="560526" y="488125"/>
                  </a:lnTo>
                  <a:lnTo>
                    <a:pt x="604859" y="493874"/>
                  </a:lnTo>
                  <a:lnTo>
                    <a:pt x="646157" y="516146"/>
                  </a:lnTo>
                  <a:lnTo>
                    <a:pt x="656760" y="524968"/>
                  </a:lnTo>
                  <a:lnTo>
                    <a:pt x="564874" y="524968"/>
                  </a:lnTo>
                  <a:lnTo>
                    <a:pt x="556255" y="527182"/>
                  </a:lnTo>
                  <a:lnTo>
                    <a:pt x="547429" y="531401"/>
                  </a:lnTo>
                  <a:lnTo>
                    <a:pt x="541890" y="534837"/>
                  </a:lnTo>
                  <a:close/>
                </a:path>
                <a:path w="780414" h="808354">
                  <a:moveTo>
                    <a:pt x="713018" y="770951"/>
                  </a:moveTo>
                  <a:lnTo>
                    <a:pt x="588545" y="770951"/>
                  </a:lnTo>
                  <a:lnTo>
                    <a:pt x="633269" y="766654"/>
                  </a:lnTo>
                  <a:lnTo>
                    <a:pt x="673281" y="752879"/>
                  </a:lnTo>
                  <a:lnTo>
                    <a:pt x="705847" y="730207"/>
                  </a:lnTo>
                  <a:lnTo>
                    <a:pt x="732147" y="705212"/>
                  </a:lnTo>
                  <a:lnTo>
                    <a:pt x="743019" y="687532"/>
                  </a:lnTo>
                  <a:lnTo>
                    <a:pt x="740833" y="668404"/>
                  </a:lnTo>
                  <a:lnTo>
                    <a:pt x="697231" y="613956"/>
                  </a:lnTo>
                  <a:lnTo>
                    <a:pt x="660101" y="576237"/>
                  </a:lnTo>
                  <a:lnTo>
                    <a:pt x="629859" y="550094"/>
                  </a:lnTo>
                  <a:lnTo>
                    <a:pt x="564874" y="524968"/>
                  </a:lnTo>
                  <a:lnTo>
                    <a:pt x="656760" y="524968"/>
                  </a:lnTo>
                  <a:lnTo>
                    <a:pt x="712295" y="576302"/>
                  </a:lnTo>
                  <a:lnTo>
                    <a:pt x="751185" y="617742"/>
                  </a:lnTo>
                  <a:lnTo>
                    <a:pt x="773878" y="652687"/>
                  </a:lnTo>
                  <a:lnTo>
                    <a:pt x="780159" y="691096"/>
                  </a:lnTo>
                  <a:lnTo>
                    <a:pt x="758479" y="731293"/>
                  </a:lnTo>
                  <a:lnTo>
                    <a:pt x="731468" y="756968"/>
                  </a:lnTo>
                  <a:lnTo>
                    <a:pt x="713018" y="770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28699" y="4424824"/>
            <a:ext cx="1382395" cy="1435100"/>
            <a:chOff x="1028699" y="4424824"/>
            <a:chExt cx="1382395" cy="1435100"/>
          </a:xfrm>
        </p:grpSpPr>
        <p:sp>
          <p:nvSpPr>
            <p:cNvPr id="6" name="object 6"/>
            <p:cNvSpPr/>
            <p:nvPr/>
          </p:nvSpPr>
          <p:spPr>
            <a:xfrm>
              <a:off x="1028699" y="4424824"/>
              <a:ext cx="1382395" cy="1435100"/>
            </a:xfrm>
            <a:custGeom>
              <a:avLst/>
              <a:gdLst/>
              <a:ahLst/>
              <a:cxnLst/>
              <a:rect l="l" t="t" r="r" b="b"/>
              <a:pathLst>
                <a:path w="1382395" h="1435100">
                  <a:moveTo>
                    <a:pt x="1158630" y="1434570"/>
                  </a:moveTo>
                  <a:lnTo>
                    <a:pt x="223218" y="1434570"/>
                  </a:lnTo>
                  <a:lnTo>
                    <a:pt x="208488" y="1433244"/>
                  </a:lnTo>
                  <a:lnTo>
                    <a:pt x="165549" y="1421415"/>
                  </a:lnTo>
                  <a:lnTo>
                    <a:pt x="125981" y="1402588"/>
                  </a:lnTo>
                  <a:lnTo>
                    <a:pt x="90509" y="1377487"/>
                  </a:lnTo>
                  <a:lnTo>
                    <a:pt x="59860" y="1346838"/>
                  </a:lnTo>
                  <a:lnTo>
                    <a:pt x="34760" y="1311367"/>
                  </a:lnTo>
                  <a:lnTo>
                    <a:pt x="15932" y="1271798"/>
                  </a:lnTo>
                  <a:lnTo>
                    <a:pt x="4104" y="1228859"/>
                  </a:lnTo>
                  <a:lnTo>
                    <a:pt x="0" y="1183273"/>
                  </a:lnTo>
                  <a:lnTo>
                    <a:pt x="0" y="254074"/>
                  </a:lnTo>
                  <a:lnTo>
                    <a:pt x="4104" y="208488"/>
                  </a:lnTo>
                  <a:lnTo>
                    <a:pt x="15932" y="165549"/>
                  </a:lnTo>
                  <a:lnTo>
                    <a:pt x="34760" y="125980"/>
                  </a:lnTo>
                  <a:lnTo>
                    <a:pt x="59860" y="90509"/>
                  </a:lnTo>
                  <a:lnTo>
                    <a:pt x="90509" y="59860"/>
                  </a:lnTo>
                  <a:lnTo>
                    <a:pt x="125981" y="34759"/>
                  </a:lnTo>
                  <a:lnTo>
                    <a:pt x="165549" y="15932"/>
                  </a:lnTo>
                  <a:lnTo>
                    <a:pt x="208488" y="4104"/>
                  </a:lnTo>
                  <a:lnTo>
                    <a:pt x="254074" y="0"/>
                  </a:lnTo>
                  <a:lnTo>
                    <a:pt x="1127774" y="0"/>
                  </a:lnTo>
                  <a:lnTo>
                    <a:pt x="1173360" y="4104"/>
                  </a:lnTo>
                  <a:lnTo>
                    <a:pt x="1216300" y="15932"/>
                  </a:lnTo>
                  <a:lnTo>
                    <a:pt x="1255868" y="34759"/>
                  </a:lnTo>
                  <a:lnTo>
                    <a:pt x="1291339" y="59860"/>
                  </a:lnTo>
                  <a:lnTo>
                    <a:pt x="1321988" y="90509"/>
                  </a:lnTo>
                  <a:lnTo>
                    <a:pt x="1347089" y="125980"/>
                  </a:lnTo>
                  <a:lnTo>
                    <a:pt x="1365916" y="165549"/>
                  </a:lnTo>
                  <a:lnTo>
                    <a:pt x="1377745" y="208488"/>
                  </a:lnTo>
                  <a:lnTo>
                    <a:pt x="1381849" y="254074"/>
                  </a:lnTo>
                  <a:lnTo>
                    <a:pt x="1381849" y="1183273"/>
                  </a:lnTo>
                  <a:lnTo>
                    <a:pt x="1377745" y="1228859"/>
                  </a:lnTo>
                  <a:lnTo>
                    <a:pt x="1365916" y="1271798"/>
                  </a:lnTo>
                  <a:lnTo>
                    <a:pt x="1347089" y="1311367"/>
                  </a:lnTo>
                  <a:lnTo>
                    <a:pt x="1321988" y="1346838"/>
                  </a:lnTo>
                  <a:lnTo>
                    <a:pt x="1291339" y="1377487"/>
                  </a:lnTo>
                  <a:lnTo>
                    <a:pt x="1255868" y="1402588"/>
                  </a:lnTo>
                  <a:lnTo>
                    <a:pt x="1216300" y="1421415"/>
                  </a:lnTo>
                  <a:lnTo>
                    <a:pt x="1173360" y="1433244"/>
                  </a:lnTo>
                  <a:lnTo>
                    <a:pt x="1158630" y="1434570"/>
                  </a:lnTo>
                  <a:close/>
                </a:path>
              </a:pathLst>
            </a:custGeom>
            <a:solidFill>
              <a:srgbClr val="055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4257" y="4880698"/>
              <a:ext cx="847725" cy="523875"/>
            </a:xfrm>
            <a:custGeom>
              <a:avLst/>
              <a:gdLst/>
              <a:ahLst/>
              <a:cxnLst/>
              <a:rect l="l" t="t" r="r" b="b"/>
              <a:pathLst>
                <a:path w="847725" h="523875">
                  <a:moveTo>
                    <a:pt x="471373" y="220192"/>
                  </a:moveTo>
                  <a:close/>
                </a:path>
                <a:path w="847725" h="523875">
                  <a:moveTo>
                    <a:pt x="847534" y="97663"/>
                  </a:moveTo>
                  <a:lnTo>
                    <a:pt x="832624" y="48907"/>
                  </a:lnTo>
                  <a:lnTo>
                    <a:pt x="817880" y="32613"/>
                  </a:lnTo>
                  <a:lnTo>
                    <a:pt x="815682" y="28917"/>
                  </a:lnTo>
                  <a:lnTo>
                    <a:pt x="815200" y="28663"/>
                  </a:lnTo>
                  <a:lnTo>
                    <a:pt x="815200" y="436372"/>
                  </a:lnTo>
                  <a:lnTo>
                    <a:pt x="814082" y="447471"/>
                  </a:lnTo>
                  <a:lnTo>
                    <a:pt x="810882" y="457771"/>
                  </a:lnTo>
                  <a:lnTo>
                    <a:pt x="805815" y="467093"/>
                  </a:lnTo>
                  <a:lnTo>
                    <a:pt x="508292" y="235940"/>
                  </a:lnTo>
                  <a:lnTo>
                    <a:pt x="486562" y="219062"/>
                  </a:lnTo>
                  <a:lnTo>
                    <a:pt x="483069" y="217957"/>
                  </a:lnTo>
                  <a:lnTo>
                    <a:pt x="479602" y="217957"/>
                  </a:lnTo>
                  <a:lnTo>
                    <a:pt x="476758" y="217957"/>
                  </a:lnTo>
                  <a:lnTo>
                    <a:pt x="473913" y="218706"/>
                  </a:lnTo>
                  <a:lnTo>
                    <a:pt x="469646" y="221234"/>
                  </a:lnTo>
                  <a:lnTo>
                    <a:pt x="468096" y="222554"/>
                  </a:lnTo>
                  <a:lnTo>
                    <a:pt x="469582" y="221259"/>
                  </a:lnTo>
                  <a:lnTo>
                    <a:pt x="423786" y="248259"/>
                  </a:lnTo>
                  <a:lnTo>
                    <a:pt x="376567" y="220383"/>
                  </a:lnTo>
                  <a:lnTo>
                    <a:pt x="378155" y="221361"/>
                  </a:lnTo>
                  <a:lnTo>
                    <a:pt x="379577" y="222656"/>
                  </a:lnTo>
                  <a:lnTo>
                    <a:pt x="380771" y="224167"/>
                  </a:lnTo>
                  <a:lnTo>
                    <a:pt x="383628" y="229920"/>
                  </a:lnTo>
                  <a:lnTo>
                    <a:pt x="384035" y="236118"/>
                  </a:lnTo>
                  <a:lnTo>
                    <a:pt x="382117" y="241998"/>
                  </a:lnTo>
                  <a:lnTo>
                    <a:pt x="377926" y="246875"/>
                  </a:lnTo>
                  <a:lnTo>
                    <a:pt x="369252" y="253593"/>
                  </a:lnTo>
                  <a:lnTo>
                    <a:pt x="418122" y="282409"/>
                  </a:lnTo>
                  <a:lnTo>
                    <a:pt x="420966" y="283159"/>
                  </a:lnTo>
                  <a:lnTo>
                    <a:pt x="426656" y="283159"/>
                  </a:lnTo>
                  <a:lnTo>
                    <a:pt x="429514" y="282409"/>
                  </a:lnTo>
                  <a:lnTo>
                    <a:pt x="478320" y="253619"/>
                  </a:lnTo>
                  <a:lnTo>
                    <a:pt x="779526" y="487692"/>
                  </a:lnTo>
                  <a:lnTo>
                    <a:pt x="771309" y="490232"/>
                  </a:lnTo>
                  <a:lnTo>
                    <a:pt x="760222" y="491350"/>
                  </a:lnTo>
                  <a:lnTo>
                    <a:pt x="87312" y="491350"/>
                  </a:lnTo>
                  <a:lnTo>
                    <a:pt x="76225" y="490232"/>
                  </a:lnTo>
                  <a:lnTo>
                    <a:pt x="68046" y="487718"/>
                  </a:lnTo>
                  <a:lnTo>
                    <a:pt x="369252" y="253631"/>
                  </a:lnTo>
                  <a:lnTo>
                    <a:pt x="377863" y="246900"/>
                  </a:lnTo>
                  <a:lnTo>
                    <a:pt x="382054" y="242049"/>
                  </a:lnTo>
                  <a:lnTo>
                    <a:pt x="383984" y="236143"/>
                  </a:lnTo>
                  <a:lnTo>
                    <a:pt x="383578" y="229958"/>
                  </a:lnTo>
                  <a:lnTo>
                    <a:pt x="370713" y="217957"/>
                  </a:lnTo>
                  <a:lnTo>
                    <a:pt x="367969" y="217957"/>
                  </a:lnTo>
                  <a:lnTo>
                    <a:pt x="364502" y="217957"/>
                  </a:lnTo>
                  <a:lnTo>
                    <a:pt x="361010" y="219062"/>
                  </a:lnTo>
                  <a:lnTo>
                    <a:pt x="342315" y="233553"/>
                  </a:lnTo>
                  <a:lnTo>
                    <a:pt x="361010" y="219036"/>
                  </a:lnTo>
                  <a:lnTo>
                    <a:pt x="364502" y="217932"/>
                  </a:lnTo>
                  <a:lnTo>
                    <a:pt x="370751" y="217932"/>
                  </a:lnTo>
                  <a:lnTo>
                    <a:pt x="373468" y="218643"/>
                  </a:lnTo>
                  <a:lnTo>
                    <a:pt x="375881" y="219964"/>
                  </a:lnTo>
                  <a:lnTo>
                    <a:pt x="372440" y="217932"/>
                  </a:lnTo>
                  <a:lnTo>
                    <a:pt x="339267" y="198374"/>
                  </a:lnTo>
                  <a:lnTo>
                    <a:pt x="339267" y="235915"/>
                  </a:lnTo>
                  <a:lnTo>
                    <a:pt x="48729" y="461759"/>
                  </a:lnTo>
                  <a:lnTo>
                    <a:pt x="48729" y="475500"/>
                  </a:lnTo>
                  <a:lnTo>
                    <a:pt x="48437" y="475246"/>
                  </a:lnTo>
                  <a:lnTo>
                    <a:pt x="48209" y="474980"/>
                  </a:lnTo>
                  <a:lnTo>
                    <a:pt x="48729" y="475500"/>
                  </a:lnTo>
                  <a:lnTo>
                    <a:pt x="48729" y="461759"/>
                  </a:lnTo>
                  <a:lnTo>
                    <a:pt x="41783" y="467156"/>
                  </a:lnTo>
                  <a:lnTo>
                    <a:pt x="36652" y="457771"/>
                  </a:lnTo>
                  <a:lnTo>
                    <a:pt x="33451" y="447471"/>
                  </a:lnTo>
                  <a:lnTo>
                    <a:pt x="32346" y="436435"/>
                  </a:lnTo>
                  <a:lnTo>
                    <a:pt x="32334" y="97663"/>
                  </a:lnTo>
                  <a:lnTo>
                    <a:pt x="33451" y="86601"/>
                  </a:lnTo>
                  <a:lnTo>
                    <a:pt x="36652" y="76301"/>
                  </a:lnTo>
                  <a:lnTo>
                    <a:pt x="41719" y="66979"/>
                  </a:lnTo>
                  <a:lnTo>
                    <a:pt x="45389" y="62534"/>
                  </a:lnTo>
                  <a:lnTo>
                    <a:pt x="339267" y="235915"/>
                  </a:lnTo>
                  <a:lnTo>
                    <a:pt x="339267" y="198374"/>
                  </a:lnTo>
                  <a:lnTo>
                    <a:pt x="77165" y="43751"/>
                  </a:lnTo>
                  <a:lnTo>
                    <a:pt x="87312" y="42722"/>
                  </a:lnTo>
                  <a:lnTo>
                    <a:pt x="130454" y="40043"/>
                  </a:lnTo>
                  <a:lnTo>
                    <a:pt x="219163" y="36004"/>
                  </a:lnTo>
                  <a:lnTo>
                    <a:pt x="278917" y="34175"/>
                  </a:lnTo>
                  <a:lnTo>
                    <a:pt x="347484" y="32854"/>
                  </a:lnTo>
                  <a:lnTo>
                    <a:pt x="423748" y="32346"/>
                  </a:lnTo>
                  <a:lnTo>
                    <a:pt x="530999" y="33413"/>
                  </a:lnTo>
                  <a:lnTo>
                    <a:pt x="623252" y="35991"/>
                  </a:lnTo>
                  <a:lnTo>
                    <a:pt x="719353" y="40297"/>
                  </a:lnTo>
                  <a:lnTo>
                    <a:pt x="759053" y="42659"/>
                  </a:lnTo>
                  <a:lnTo>
                    <a:pt x="760183" y="42697"/>
                  </a:lnTo>
                  <a:lnTo>
                    <a:pt x="770432" y="43726"/>
                  </a:lnTo>
                  <a:lnTo>
                    <a:pt x="473913" y="218668"/>
                  </a:lnTo>
                  <a:lnTo>
                    <a:pt x="476758" y="217932"/>
                  </a:lnTo>
                  <a:lnTo>
                    <a:pt x="483069" y="217932"/>
                  </a:lnTo>
                  <a:lnTo>
                    <a:pt x="486562" y="219024"/>
                  </a:lnTo>
                  <a:lnTo>
                    <a:pt x="508317" y="235915"/>
                  </a:lnTo>
                  <a:lnTo>
                    <a:pt x="538797" y="217932"/>
                  </a:lnTo>
                  <a:lnTo>
                    <a:pt x="802157" y="62560"/>
                  </a:lnTo>
                  <a:lnTo>
                    <a:pt x="805776" y="66941"/>
                  </a:lnTo>
                  <a:lnTo>
                    <a:pt x="810844" y="76263"/>
                  </a:lnTo>
                  <a:lnTo>
                    <a:pt x="814057" y="86575"/>
                  </a:lnTo>
                  <a:lnTo>
                    <a:pt x="815162" y="97663"/>
                  </a:lnTo>
                  <a:lnTo>
                    <a:pt x="815162" y="436372"/>
                  </a:lnTo>
                  <a:lnTo>
                    <a:pt x="815200" y="28663"/>
                  </a:lnTo>
                  <a:lnTo>
                    <a:pt x="810310" y="26073"/>
                  </a:lnTo>
                  <a:lnTo>
                    <a:pt x="809967" y="26073"/>
                  </a:lnTo>
                  <a:lnTo>
                    <a:pt x="809091" y="25349"/>
                  </a:lnTo>
                  <a:lnTo>
                    <a:pt x="794207" y="17259"/>
                  </a:lnTo>
                  <a:lnTo>
                    <a:pt x="777798" y="12166"/>
                  </a:lnTo>
                  <a:lnTo>
                    <a:pt x="772795" y="11671"/>
                  </a:lnTo>
                  <a:lnTo>
                    <a:pt x="772795" y="44284"/>
                  </a:lnTo>
                  <a:lnTo>
                    <a:pt x="770915" y="43776"/>
                  </a:lnTo>
                  <a:lnTo>
                    <a:pt x="772541" y="44208"/>
                  </a:lnTo>
                  <a:lnTo>
                    <a:pt x="772795" y="44284"/>
                  </a:lnTo>
                  <a:lnTo>
                    <a:pt x="772795" y="11671"/>
                  </a:lnTo>
                  <a:lnTo>
                    <a:pt x="761352" y="10502"/>
                  </a:lnTo>
                  <a:lnTo>
                    <a:pt x="760869" y="10388"/>
                  </a:lnTo>
                  <a:lnTo>
                    <a:pt x="636130" y="4089"/>
                  </a:lnTo>
                  <a:lnTo>
                    <a:pt x="573544" y="2070"/>
                  </a:lnTo>
                  <a:lnTo>
                    <a:pt x="502221" y="584"/>
                  </a:lnTo>
                  <a:lnTo>
                    <a:pt x="423748" y="0"/>
                  </a:lnTo>
                  <a:lnTo>
                    <a:pt x="342201" y="584"/>
                  </a:lnTo>
                  <a:lnTo>
                    <a:pt x="269557" y="2070"/>
                  </a:lnTo>
                  <a:lnTo>
                    <a:pt x="207137" y="4102"/>
                  </a:lnTo>
                  <a:lnTo>
                    <a:pt x="156248" y="6324"/>
                  </a:lnTo>
                  <a:lnTo>
                    <a:pt x="94411" y="9867"/>
                  </a:lnTo>
                  <a:lnTo>
                    <a:pt x="86080" y="10452"/>
                  </a:lnTo>
                  <a:lnTo>
                    <a:pt x="69735" y="12192"/>
                  </a:lnTo>
                  <a:lnTo>
                    <a:pt x="53327" y="17284"/>
                  </a:lnTo>
                  <a:lnTo>
                    <a:pt x="38481" y="25349"/>
                  </a:lnTo>
                  <a:lnTo>
                    <a:pt x="37592" y="26073"/>
                  </a:lnTo>
                  <a:lnTo>
                    <a:pt x="37249" y="26073"/>
                  </a:lnTo>
                  <a:lnTo>
                    <a:pt x="31851" y="28917"/>
                  </a:lnTo>
                  <a:lnTo>
                    <a:pt x="29667" y="32626"/>
                  </a:lnTo>
                  <a:lnTo>
                    <a:pt x="25615" y="35966"/>
                  </a:lnTo>
                  <a:lnTo>
                    <a:pt x="14947" y="48869"/>
                  </a:lnTo>
                  <a:lnTo>
                    <a:pt x="6883" y="63715"/>
                  </a:lnTo>
                  <a:lnTo>
                    <a:pt x="1778" y="80111"/>
                  </a:lnTo>
                  <a:lnTo>
                    <a:pt x="0" y="97663"/>
                  </a:lnTo>
                  <a:lnTo>
                    <a:pt x="0" y="436435"/>
                  </a:lnTo>
                  <a:lnTo>
                    <a:pt x="14922" y="485267"/>
                  </a:lnTo>
                  <a:lnTo>
                    <a:pt x="53327" y="516877"/>
                  </a:lnTo>
                  <a:lnTo>
                    <a:pt x="87312" y="523748"/>
                  </a:lnTo>
                  <a:lnTo>
                    <a:pt x="760222" y="523748"/>
                  </a:lnTo>
                  <a:lnTo>
                    <a:pt x="809053" y="508825"/>
                  </a:lnTo>
                  <a:lnTo>
                    <a:pt x="840663" y="470420"/>
                  </a:lnTo>
                  <a:lnTo>
                    <a:pt x="847534" y="436435"/>
                  </a:lnTo>
                  <a:lnTo>
                    <a:pt x="831367" y="436435"/>
                  </a:lnTo>
                  <a:lnTo>
                    <a:pt x="847534" y="436372"/>
                  </a:lnTo>
                  <a:lnTo>
                    <a:pt x="847534" y="97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28699" y="6690184"/>
            <a:ext cx="1382395" cy="1435100"/>
            <a:chOff x="1028699" y="6690184"/>
            <a:chExt cx="1382395" cy="1435100"/>
          </a:xfrm>
        </p:grpSpPr>
        <p:sp>
          <p:nvSpPr>
            <p:cNvPr id="9" name="object 9"/>
            <p:cNvSpPr/>
            <p:nvPr/>
          </p:nvSpPr>
          <p:spPr>
            <a:xfrm>
              <a:off x="1028699" y="6690184"/>
              <a:ext cx="1382395" cy="1435100"/>
            </a:xfrm>
            <a:custGeom>
              <a:avLst/>
              <a:gdLst/>
              <a:ahLst/>
              <a:cxnLst/>
              <a:rect l="l" t="t" r="r" b="b"/>
              <a:pathLst>
                <a:path w="1382395" h="1435100">
                  <a:moveTo>
                    <a:pt x="1158630" y="1434570"/>
                  </a:moveTo>
                  <a:lnTo>
                    <a:pt x="223219" y="1434570"/>
                  </a:lnTo>
                  <a:lnTo>
                    <a:pt x="208488" y="1433244"/>
                  </a:lnTo>
                  <a:lnTo>
                    <a:pt x="165549" y="1421415"/>
                  </a:lnTo>
                  <a:lnTo>
                    <a:pt x="125981" y="1402588"/>
                  </a:lnTo>
                  <a:lnTo>
                    <a:pt x="90509" y="1377487"/>
                  </a:lnTo>
                  <a:lnTo>
                    <a:pt x="59860" y="1346838"/>
                  </a:lnTo>
                  <a:lnTo>
                    <a:pt x="34760" y="1311367"/>
                  </a:lnTo>
                  <a:lnTo>
                    <a:pt x="15932" y="1271798"/>
                  </a:lnTo>
                  <a:lnTo>
                    <a:pt x="4104" y="1228859"/>
                  </a:lnTo>
                  <a:lnTo>
                    <a:pt x="0" y="1183273"/>
                  </a:lnTo>
                  <a:lnTo>
                    <a:pt x="0" y="254074"/>
                  </a:lnTo>
                  <a:lnTo>
                    <a:pt x="4104" y="208489"/>
                  </a:lnTo>
                  <a:lnTo>
                    <a:pt x="15932" y="165549"/>
                  </a:lnTo>
                  <a:lnTo>
                    <a:pt x="34760" y="125981"/>
                  </a:lnTo>
                  <a:lnTo>
                    <a:pt x="59860" y="90509"/>
                  </a:lnTo>
                  <a:lnTo>
                    <a:pt x="90509" y="59860"/>
                  </a:lnTo>
                  <a:lnTo>
                    <a:pt x="125981" y="34760"/>
                  </a:lnTo>
                  <a:lnTo>
                    <a:pt x="165549" y="15932"/>
                  </a:lnTo>
                  <a:lnTo>
                    <a:pt x="208488" y="4104"/>
                  </a:lnTo>
                  <a:lnTo>
                    <a:pt x="254074" y="0"/>
                  </a:lnTo>
                  <a:lnTo>
                    <a:pt x="1127774" y="0"/>
                  </a:lnTo>
                  <a:lnTo>
                    <a:pt x="1173360" y="4104"/>
                  </a:lnTo>
                  <a:lnTo>
                    <a:pt x="1216300" y="15932"/>
                  </a:lnTo>
                  <a:lnTo>
                    <a:pt x="1255868" y="34760"/>
                  </a:lnTo>
                  <a:lnTo>
                    <a:pt x="1291339" y="59860"/>
                  </a:lnTo>
                  <a:lnTo>
                    <a:pt x="1321988" y="90509"/>
                  </a:lnTo>
                  <a:lnTo>
                    <a:pt x="1347089" y="125981"/>
                  </a:lnTo>
                  <a:lnTo>
                    <a:pt x="1365916" y="165549"/>
                  </a:lnTo>
                  <a:lnTo>
                    <a:pt x="1377745" y="208489"/>
                  </a:lnTo>
                  <a:lnTo>
                    <a:pt x="1381849" y="254074"/>
                  </a:lnTo>
                  <a:lnTo>
                    <a:pt x="1381849" y="1183273"/>
                  </a:lnTo>
                  <a:lnTo>
                    <a:pt x="1377745" y="1228859"/>
                  </a:lnTo>
                  <a:lnTo>
                    <a:pt x="1365916" y="1271798"/>
                  </a:lnTo>
                  <a:lnTo>
                    <a:pt x="1347089" y="1311367"/>
                  </a:lnTo>
                  <a:lnTo>
                    <a:pt x="1321988" y="1346838"/>
                  </a:lnTo>
                  <a:lnTo>
                    <a:pt x="1291339" y="1377487"/>
                  </a:lnTo>
                  <a:lnTo>
                    <a:pt x="1255868" y="1402588"/>
                  </a:lnTo>
                  <a:lnTo>
                    <a:pt x="1216300" y="1421415"/>
                  </a:lnTo>
                  <a:lnTo>
                    <a:pt x="1173360" y="1433244"/>
                  </a:lnTo>
                  <a:lnTo>
                    <a:pt x="1158630" y="1434570"/>
                  </a:lnTo>
                  <a:close/>
                </a:path>
              </a:pathLst>
            </a:custGeom>
            <a:solidFill>
              <a:srgbClr val="055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791" y="7007848"/>
              <a:ext cx="789305" cy="788670"/>
            </a:xfrm>
            <a:custGeom>
              <a:avLst/>
              <a:gdLst/>
              <a:ahLst/>
              <a:cxnLst/>
              <a:rect l="l" t="t" r="r" b="b"/>
              <a:pathLst>
                <a:path w="789305" h="788670">
                  <a:moveTo>
                    <a:pt x="415791" y="788669"/>
                  </a:moveTo>
                  <a:lnTo>
                    <a:pt x="368752" y="788669"/>
                  </a:lnTo>
                  <a:lnTo>
                    <a:pt x="320384" y="782319"/>
                  </a:lnTo>
                  <a:lnTo>
                    <a:pt x="273970" y="770889"/>
                  </a:lnTo>
                  <a:lnTo>
                    <a:pt x="229888" y="753109"/>
                  </a:lnTo>
                  <a:lnTo>
                    <a:pt x="188513" y="730249"/>
                  </a:lnTo>
                  <a:lnTo>
                    <a:pt x="150224" y="703579"/>
                  </a:lnTo>
                  <a:lnTo>
                    <a:pt x="115398" y="673099"/>
                  </a:lnTo>
                  <a:lnTo>
                    <a:pt x="84411" y="638809"/>
                  </a:lnTo>
                  <a:lnTo>
                    <a:pt x="57640" y="599439"/>
                  </a:lnTo>
                  <a:lnTo>
                    <a:pt x="35463" y="558799"/>
                  </a:lnTo>
                  <a:lnTo>
                    <a:pt x="18256" y="514349"/>
                  </a:lnTo>
                  <a:lnTo>
                    <a:pt x="6398" y="468629"/>
                  </a:lnTo>
                  <a:lnTo>
                    <a:pt x="264" y="420369"/>
                  </a:lnTo>
                  <a:lnTo>
                    <a:pt x="0" y="372109"/>
                  </a:lnTo>
                  <a:lnTo>
                    <a:pt x="5095" y="327659"/>
                  </a:lnTo>
                  <a:lnTo>
                    <a:pt x="15245" y="283209"/>
                  </a:lnTo>
                  <a:lnTo>
                    <a:pt x="30145" y="241299"/>
                  </a:lnTo>
                  <a:lnTo>
                    <a:pt x="49490" y="201929"/>
                  </a:lnTo>
                  <a:lnTo>
                    <a:pt x="72977" y="165099"/>
                  </a:lnTo>
                  <a:lnTo>
                    <a:pt x="100299" y="130809"/>
                  </a:lnTo>
                  <a:lnTo>
                    <a:pt x="131152" y="99059"/>
                  </a:lnTo>
                  <a:lnTo>
                    <a:pt x="165232" y="72389"/>
                  </a:lnTo>
                  <a:lnTo>
                    <a:pt x="202233" y="48259"/>
                  </a:lnTo>
                  <a:lnTo>
                    <a:pt x="241851" y="29209"/>
                  </a:lnTo>
                  <a:lnTo>
                    <a:pt x="283782" y="15239"/>
                  </a:lnTo>
                  <a:lnTo>
                    <a:pt x="327721" y="5079"/>
                  </a:lnTo>
                  <a:lnTo>
                    <a:pt x="373362" y="0"/>
                  </a:lnTo>
                  <a:lnTo>
                    <a:pt x="420401" y="0"/>
                  </a:lnTo>
                  <a:lnTo>
                    <a:pt x="468767" y="6349"/>
                  </a:lnTo>
                  <a:lnTo>
                    <a:pt x="515180" y="17779"/>
                  </a:lnTo>
                  <a:lnTo>
                    <a:pt x="549088" y="30479"/>
                  </a:lnTo>
                  <a:lnTo>
                    <a:pt x="379375" y="30479"/>
                  </a:lnTo>
                  <a:lnTo>
                    <a:pt x="352155" y="41909"/>
                  </a:lnTo>
                  <a:lnTo>
                    <a:pt x="300340" y="41909"/>
                  </a:lnTo>
                  <a:lnTo>
                    <a:pt x="255099" y="57149"/>
                  </a:lnTo>
                  <a:lnTo>
                    <a:pt x="212724" y="77469"/>
                  </a:lnTo>
                  <a:lnTo>
                    <a:pt x="173658" y="104139"/>
                  </a:lnTo>
                  <a:lnTo>
                    <a:pt x="138341" y="134619"/>
                  </a:lnTo>
                  <a:lnTo>
                    <a:pt x="155848" y="144779"/>
                  </a:lnTo>
                  <a:lnTo>
                    <a:pt x="176279" y="153669"/>
                  </a:lnTo>
                  <a:lnTo>
                    <a:pt x="187826" y="157479"/>
                  </a:lnTo>
                  <a:lnTo>
                    <a:pt x="117323" y="157479"/>
                  </a:lnTo>
                  <a:lnTo>
                    <a:pt x="88858" y="195579"/>
                  </a:lnTo>
                  <a:lnTo>
                    <a:pt x="65455" y="237489"/>
                  </a:lnTo>
                  <a:lnTo>
                    <a:pt x="47574" y="281939"/>
                  </a:lnTo>
                  <a:lnTo>
                    <a:pt x="35676" y="328929"/>
                  </a:lnTo>
                  <a:lnTo>
                    <a:pt x="30218" y="378459"/>
                  </a:lnTo>
                  <a:lnTo>
                    <a:pt x="788946" y="378459"/>
                  </a:lnTo>
                  <a:lnTo>
                    <a:pt x="789118" y="408939"/>
                  </a:lnTo>
                  <a:lnTo>
                    <a:pt x="30218" y="408939"/>
                  </a:lnTo>
                  <a:lnTo>
                    <a:pt x="35717" y="458469"/>
                  </a:lnTo>
                  <a:lnTo>
                    <a:pt x="47718" y="506729"/>
                  </a:lnTo>
                  <a:lnTo>
                    <a:pt x="65755" y="551179"/>
                  </a:lnTo>
                  <a:lnTo>
                    <a:pt x="89360" y="593089"/>
                  </a:lnTo>
                  <a:lnTo>
                    <a:pt x="118068" y="631189"/>
                  </a:lnTo>
                  <a:lnTo>
                    <a:pt x="186378" y="631189"/>
                  </a:lnTo>
                  <a:lnTo>
                    <a:pt x="176535" y="634999"/>
                  </a:lnTo>
                  <a:lnTo>
                    <a:pt x="156317" y="643889"/>
                  </a:lnTo>
                  <a:lnTo>
                    <a:pt x="139109" y="654049"/>
                  </a:lnTo>
                  <a:lnTo>
                    <a:pt x="174303" y="684529"/>
                  </a:lnTo>
                  <a:lnTo>
                    <a:pt x="213192" y="709929"/>
                  </a:lnTo>
                  <a:lnTo>
                    <a:pt x="255346" y="731519"/>
                  </a:lnTo>
                  <a:lnTo>
                    <a:pt x="300333" y="746759"/>
                  </a:lnTo>
                  <a:lnTo>
                    <a:pt x="355194" y="746759"/>
                  </a:lnTo>
                  <a:lnTo>
                    <a:pt x="379375" y="756919"/>
                  </a:lnTo>
                  <a:lnTo>
                    <a:pt x="549943" y="756919"/>
                  </a:lnTo>
                  <a:lnTo>
                    <a:pt x="547302" y="758189"/>
                  </a:lnTo>
                  <a:lnTo>
                    <a:pt x="505371" y="773429"/>
                  </a:lnTo>
                  <a:lnTo>
                    <a:pt x="461433" y="783589"/>
                  </a:lnTo>
                  <a:lnTo>
                    <a:pt x="415791" y="788669"/>
                  </a:lnTo>
                  <a:close/>
                </a:path>
                <a:path w="789305" h="788670">
                  <a:moveTo>
                    <a:pt x="409770" y="187959"/>
                  </a:moveTo>
                  <a:lnTo>
                    <a:pt x="379375" y="187959"/>
                  </a:lnTo>
                  <a:lnTo>
                    <a:pt x="379375" y="30479"/>
                  </a:lnTo>
                  <a:lnTo>
                    <a:pt x="409770" y="30479"/>
                  </a:lnTo>
                  <a:lnTo>
                    <a:pt x="409770" y="187959"/>
                  </a:lnTo>
                  <a:close/>
                </a:path>
                <a:path w="789305" h="788670">
                  <a:moveTo>
                    <a:pt x="606390" y="187959"/>
                  </a:moveTo>
                  <a:lnTo>
                    <a:pt x="442074" y="187959"/>
                  </a:lnTo>
                  <a:lnTo>
                    <a:pt x="473664" y="185419"/>
                  </a:lnTo>
                  <a:lnTo>
                    <a:pt x="504272" y="181609"/>
                  </a:lnTo>
                  <a:lnTo>
                    <a:pt x="533631" y="176529"/>
                  </a:lnTo>
                  <a:lnTo>
                    <a:pt x="508942" y="120649"/>
                  </a:lnTo>
                  <a:lnTo>
                    <a:pt x="479437" y="76199"/>
                  </a:lnTo>
                  <a:lnTo>
                    <a:pt x="446064" y="45719"/>
                  </a:lnTo>
                  <a:lnTo>
                    <a:pt x="409770" y="30479"/>
                  </a:lnTo>
                  <a:lnTo>
                    <a:pt x="549088" y="30479"/>
                  </a:lnTo>
                  <a:lnTo>
                    <a:pt x="559261" y="34289"/>
                  </a:lnTo>
                  <a:lnTo>
                    <a:pt x="573052" y="41909"/>
                  </a:lnTo>
                  <a:lnTo>
                    <a:pt x="488821" y="41909"/>
                  </a:lnTo>
                  <a:lnTo>
                    <a:pt x="510797" y="66039"/>
                  </a:lnTo>
                  <a:lnTo>
                    <a:pt x="530838" y="96519"/>
                  </a:lnTo>
                  <a:lnTo>
                    <a:pt x="548736" y="130809"/>
                  </a:lnTo>
                  <a:lnTo>
                    <a:pt x="564284" y="168909"/>
                  </a:lnTo>
                  <a:lnTo>
                    <a:pt x="651978" y="168909"/>
                  </a:lnTo>
                  <a:lnTo>
                    <a:pt x="628851" y="180339"/>
                  </a:lnTo>
                  <a:lnTo>
                    <a:pt x="606390" y="187959"/>
                  </a:lnTo>
                  <a:close/>
                </a:path>
                <a:path w="789305" h="788670">
                  <a:moveTo>
                    <a:pt x="258881" y="168909"/>
                  </a:moveTo>
                  <a:lnTo>
                    <a:pt x="224869" y="168909"/>
                  </a:lnTo>
                  <a:lnTo>
                    <a:pt x="240414" y="130809"/>
                  </a:lnTo>
                  <a:lnTo>
                    <a:pt x="258313" y="96519"/>
                  </a:lnTo>
                  <a:lnTo>
                    <a:pt x="278358" y="66039"/>
                  </a:lnTo>
                  <a:lnTo>
                    <a:pt x="300340" y="41909"/>
                  </a:lnTo>
                  <a:lnTo>
                    <a:pt x="352155" y="41909"/>
                  </a:lnTo>
                  <a:lnTo>
                    <a:pt x="343082" y="45719"/>
                  </a:lnTo>
                  <a:lnTo>
                    <a:pt x="309708" y="76199"/>
                  </a:lnTo>
                  <a:lnTo>
                    <a:pt x="280203" y="120649"/>
                  </a:lnTo>
                  <a:lnTo>
                    <a:pt x="258881" y="168909"/>
                  </a:lnTo>
                  <a:close/>
                </a:path>
                <a:path w="789305" h="788670">
                  <a:moveTo>
                    <a:pt x="651978" y="168909"/>
                  </a:moveTo>
                  <a:lnTo>
                    <a:pt x="564284" y="168909"/>
                  </a:lnTo>
                  <a:lnTo>
                    <a:pt x="589780" y="161289"/>
                  </a:lnTo>
                  <a:lnTo>
                    <a:pt x="612874" y="153669"/>
                  </a:lnTo>
                  <a:lnTo>
                    <a:pt x="633305" y="144779"/>
                  </a:lnTo>
                  <a:lnTo>
                    <a:pt x="650812" y="134619"/>
                  </a:lnTo>
                  <a:lnTo>
                    <a:pt x="615492" y="104139"/>
                  </a:lnTo>
                  <a:lnTo>
                    <a:pt x="576427" y="77469"/>
                  </a:lnTo>
                  <a:lnTo>
                    <a:pt x="534056" y="57149"/>
                  </a:lnTo>
                  <a:lnTo>
                    <a:pt x="488821" y="41909"/>
                  </a:lnTo>
                  <a:lnTo>
                    <a:pt x="573052" y="41909"/>
                  </a:lnTo>
                  <a:lnTo>
                    <a:pt x="638923" y="83819"/>
                  </a:lnTo>
                  <a:lnTo>
                    <a:pt x="673750" y="114299"/>
                  </a:lnTo>
                  <a:lnTo>
                    <a:pt x="704737" y="149859"/>
                  </a:lnTo>
                  <a:lnTo>
                    <a:pt x="710091" y="157479"/>
                  </a:lnTo>
                  <a:lnTo>
                    <a:pt x="671822" y="157479"/>
                  </a:lnTo>
                  <a:lnTo>
                    <a:pt x="651978" y="168909"/>
                  </a:lnTo>
                  <a:close/>
                </a:path>
                <a:path w="789305" h="788670">
                  <a:moveTo>
                    <a:pt x="219990" y="378459"/>
                  </a:moveTo>
                  <a:lnTo>
                    <a:pt x="189595" y="378459"/>
                  </a:lnTo>
                  <a:lnTo>
                    <a:pt x="191999" y="330199"/>
                  </a:lnTo>
                  <a:lnTo>
                    <a:pt x="197241" y="283209"/>
                  </a:lnTo>
                  <a:lnTo>
                    <a:pt x="205157" y="240029"/>
                  </a:lnTo>
                  <a:lnTo>
                    <a:pt x="215583" y="198119"/>
                  </a:lnTo>
                  <a:lnTo>
                    <a:pt x="186506" y="189229"/>
                  </a:lnTo>
                  <a:lnTo>
                    <a:pt x="160301" y="180339"/>
                  </a:lnTo>
                  <a:lnTo>
                    <a:pt x="137172" y="168909"/>
                  </a:lnTo>
                  <a:lnTo>
                    <a:pt x="117323" y="157479"/>
                  </a:lnTo>
                  <a:lnTo>
                    <a:pt x="187826" y="157479"/>
                  </a:lnTo>
                  <a:lnTo>
                    <a:pt x="199373" y="161289"/>
                  </a:lnTo>
                  <a:lnTo>
                    <a:pt x="224869" y="168909"/>
                  </a:lnTo>
                  <a:lnTo>
                    <a:pt x="258881" y="168909"/>
                  </a:lnTo>
                  <a:lnTo>
                    <a:pt x="255515" y="176529"/>
                  </a:lnTo>
                  <a:lnTo>
                    <a:pt x="284873" y="181609"/>
                  </a:lnTo>
                  <a:lnTo>
                    <a:pt x="315482" y="185419"/>
                  </a:lnTo>
                  <a:lnTo>
                    <a:pt x="347072" y="187959"/>
                  </a:lnTo>
                  <a:lnTo>
                    <a:pt x="606390" y="187959"/>
                  </a:lnTo>
                  <a:lnTo>
                    <a:pt x="602647" y="189229"/>
                  </a:lnTo>
                  <a:lnTo>
                    <a:pt x="573570" y="198119"/>
                  </a:lnTo>
                  <a:lnTo>
                    <a:pt x="575465" y="205739"/>
                  </a:lnTo>
                  <a:lnTo>
                    <a:pt x="245933" y="205739"/>
                  </a:lnTo>
                  <a:lnTo>
                    <a:pt x="235616" y="245109"/>
                  </a:lnTo>
                  <a:lnTo>
                    <a:pt x="227721" y="287019"/>
                  </a:lnTo>
                  <a:lnTo>
                    <a:pt x="222446" y="332739"/>
                  </a:lnTo>
                  <a:lnTo>
                    <a:pt x="219990" y="378459"/>
                  </a:lnTo>
                  <a:close/>
                </a:path>
                <a:path w="789305" h="788670">
                  <a:moveTo>
                    <a:pt x="788946" y="378459"/>
                  </a:moveTo>
                  <a:lnTo>
                    <a:pt x="758927" y="378459"/>
                  </a:lnTo>
                  <a:lnTo>
                    <a:pt x="753470" y="328929"/>
                  </a:lnTo>
                  <a:lnTo>
                    <a:pt x="741571" y="281939"/>
                  </a:lnTo>
                  <a:lnTo>
                    <a:pt x="723690" y="237489"/>
                  </a:lnTo>
                  <a:lnTo>
                    <a:pt x="700288" y="195579"/>
                  </a:lnTo>
                  <a:lnTo>
                    <a:pt x="671822" y="157479"/>
                  </a:lnTo>
                  <a:lnTo>
                    <a:pt x="710091" y="157479"/>
                  </a:lnTo>
                  <a:lnTo>
                    <a:pt x="753686" y="229869"/>
                  </a:lnTo>
                  <a:lnTo>
                    <a:pt x="770893" y="273049"/>
                  </a:lnTo>
                  <a:lnTo>
                    <a:pt x="782754" y="320039"/>
                  </a:lnTo>
                  <a:lnTo>
                    <a:pt x="788889" y="368299"/>
                  </a:lnTo>
                  <a:lnTo>
                    <a:pt x="788946" y="378459"/>
                  </a:lnTo>
                  <a:close/>
                </a:path>
                <a:path w="789305" h="788670">
                  <a:moveTo>
                    <a:pt x="409770" y="378459"/>
                  </a:moveTo>
                  <a:lnTo>
                    <a:pt x="379375" y="378459"/>
                  </a:lnTo>
                  <a:lnTo>
                    <a:pt x="379375" y="218439"/>
                  </a:lnTo>
                  <a:lnTo>
                    <a:pt x="344554" y="217169"/>
                  </a:lnTo>
                  <a:lnTo>
                    <a:pt x="310505" y="214629"/>
                  </a:lnTo>
                  <a:lnTo>
                    <a:pt x="277531" y="210819"/>
                  </a:lnTo>
                  <a:lnTo>
                    <a:pt x="245933" y="205739"/>
                  </a:lnTo>
                  <a:lnTo>
                    <a:pt x="543213" y="205739"/>
                  </a:lnTo>
                  <a:lnTo>
                    <a:pt x="511615" y="210819"/>
                  </a:lnTo>
                  <a:lnTo>
                    <a:pt x="478640" y="214629"/>
                  </a:lnTo>
                  <a:lnTo>
                    <a:pt x="444591" y="217169"/>
                  </a:lnTo>
                  <a:lnTo>
                    <a:pt x="409770" y="218439"/>
                  </a:lnTo>
                  <a:lnTo>
                    <a:pt x="409770" y="378459"/>
                  </a:lnTo>
                  <a:close/>
                </a:path>
                <a:path w="789305" h="788670">
                  <a:moveTo>
                    <a:pt x="599550" y="378459"/>
                  </a:moveTo>
                  <a:lnTo>
                    <a:pt x="569155" y="378459"/>
                  </a:lnTo>
                  <a:lnTo>
                    <a:pt x="566699" y="332739"/>
                  </a:lnTo>
                  <a:lnTo>
                    <a:pt x="561424" y="287019"/>
                  </a:lnTo>
                  <a:lnTo>
                    <a:pt x="553529" y="245109"/>
                  </a:lnTo>
                  <a:lnTo>
                    <a:pt x="543213" y="205739"/>
                  </a:lnTo>
                  <a:lnTo>
                    <a:pt x="575465" y="205739"/>
                  </a:lnTo>
                  <a:lnTo>
                    <a:pt x="583992" y="240029"/>
                  </a:lnTo>
                  <a:lnTo>
                    <a:pt x="591906" y="283209"/>
                  </a:lnTo>
                  <a:lnTo>
                    <a:pt x="597147" y="330199"/>
                  </a:lnTo>
                  <a:lnTo>
                    <a:pt x="599550" y="378459"/>
                  </a:lnTo>
                  <a:close/>
                </a:path>
                <a:path w="789305" h="788670">
                  <a:moveTo>
                    <a:pt x="186378" y="631189"/>
                  </a:moveTo>
                  <a:lnTo>
                    <a:pt x="118068" y="631189"/>
                  </a:lnTo>
                  <a:lnTo>
                    <a:pt x="137638" y="619759"/>
                  </a:lnTo>
                  <a:lnTo>
                    <a:pt x="160561" y="608329"/>
                  </a:lnTo>
                  <a:lnTo>
                    <a:pt x="186638" y="598169"/>
                  </a:lnTo>
                  <a:lnTo>
                    <a:pt x="215667" y="590549"/>
                  </a:lnTo>
                  <a:lnTo>
                    <a:pt x="205210" y="548639"/>
                  </a:lnTo>
                  <a:lnTo>
                    <a:pt x="197269" y="504189"/>
                  </a:lnTo>
                  <a:lnTo>
                    <a:pt x="192012" y="457199"/>
                  </a:lnTo>
                  <a:lnTo>
                    <a:pt x="189603" y="408939"/>
                  </a:lnTo>
                  <a:lnTo>
                    <a:pt x="219990" y="408939"/>
                  </a:lnTo>
                  <a:lnTo>
                    <a:pt x="222454" y="455929"/>
                  </a:lnTo>
                  <a:lnTo>
                    <a:pt x="227740" y="500379"/>
                  </a:lnTo>
                  <a:lnTo>
                    <a:pt x="235653" y="543559"/>
                  </a:lnTo>
                  <a:lnTo>
                    <a:pt x="245994" y="582929"/>
                  </a:lnTo>
                  <a:lnTo>
                    <a:pt x="575387" y="582929"/>
                  </a:lnTo>
                  <a:lnTo>
                    <a:pt x="573486" y="590549"/>
                  </a:lnTo>
                  <a:lnTo>
                    <a:pt x="602507" y="598169"/>
                  </a:lnTo>
                  <a:lnTo>
                    <a:pt x="605766" y="599439"/>
                  </a:lnTo>
                  <a:lnTo>
                    <a:pt x="379375" y="599439"/>
                  </a:lnTo>
                  <a:lnTo>
                    <a:pt x="347028" y="600709"/>
                  </a:lnTo>
                  <a:lnTo>
                    <a:pt x="315432" y="603249"/>
                  </a:lnTo>
                  <a:lnTo>
                    <a:pt x="284858" y="607059"/>
                  </a:lnTo>
                  <a:lnTo>
                    <a:pt x="255576" y="612139"/>
                  </a:lnTo>
                  <a:lnTo>
                    <a:pt x="258446" y="618489"/>
                  </a:lnTo>
                  <a:lnTo>
                    <a:pt x="224960" y="618490"/>
                  </a:lnTo>
                  <a:lnTo>
                    <a:pt x="199503" y="626109"/>
                  </a:lnTo>
                  <a:lnTo>
                    <a:pt x="186378" y="631189"/>
                  </a:lnTo>
                  <a:close/>
                </a:path>
                <a:path w="789305" h="788670">
                  <a:moveTo>
                    <a:pt x="543160" y="582929"/>
                  </a:moveTo>
                  <a:lnTo>
                    <a:pt x="245994" y="582929"/>
                  </a:lnTo>
                  <a:lnTo>
                    <a:pt x="310442" y="572769"/>
                  </a:lnTo>
                  <a:lnTo>
                    <a:pt x="344501" y="570229"/>
                  </a:lnTo>
                  <a:lnTo>
                    <a:pt x="379375" y="568959"/>
                  </a:lnTo>
                  <a:lnTo>
                    <a:pt x="379375" y="408939"/>
                  </a:lnTo>
                  <a:lnTo>
                    <a:pt x="409770" y="408939"/>
                  </a:lnTo>
                  <a:lnTo>
                    <a:pt x="409770" y="568959"/>
                  </a:lnTo>
                  <a:lnTo>
                    <a:pt x="444640" y="570229"/>
                  </a:lnTo>
                  <a:lnTo>
                    <a:pt x="478696" y="572769"/>
                  </a:lnTo>
                  <a:lnTo>
                    <a:pt x="543160" y="582929"/>
                  </a:lnTo>
                  <a:close/>
                </a:path>
                <a:path w="789305" h="788670">
                  <a:moveTo>
                    <a:pt x="575387" y="582929"/>
                  </a:moveTo>
                  <a:lnTo>
                    <a:pt x="543160" y="582929"/>
                  </a:lnTo>
                  <a:lnTo>
                    <a:pt x="553497" y="543559"/>
                  </a:lnTo>
                  <a:lnTo>
                    <a:pt x="561409" y="500379"/>
                  </a:lnTo>
                  <a:lnTo>
                    <a:pt x="566695" y="455929"/>
                  </a:lnTo>
                  <a:lnTo>
                    <a:pt x="569155" y="408939"/>
                  </a:lnTo>
                  <a:lnTo>
                    <a:pt x="599550" y="408939"/>
                  </a:lnTo>
                  <a:lnTo>
                    <a:pt x="597137" y="457199"/>
                  </a:lnTo>
                  <a:lnTo>
                    <a:pt x="591878" y="504189"/>
                  </a:lnTo>
                  <a:lnTo>
                    <a:pt x="583939" y="548639"/>
                  </a:lnTo>
                  <a:lnTo>
                    <a:pt x="575387" y="582929"/>
                  </a:lnTo>
                  <a:close/>
                </a:path>
                <a:path w="789305" h="788670">
                  <a:moveTo>
                    <a:pt x="710105" y="631189"/>
                  </a:moveTo>
                  <a:lnTo>
                    <a:pt x="671085" y="631189"/>
                  </a:lnTo>
                  <a:lnTo>
                    <a:pt x="699792" y="593089"/>
                  </a:lnTo>
                  <a:lnTo>
                    <a:pt x="723396" y="551179"/>
                  </a:lnTo>
                  <a:lnTo>
                    <a:pt x="741431" y="506729"/>
                  </a:lnTo>
                  <a:lnTo>
                    <a:pt x="753433" y="458469"/>
                  </a:lnTo>
                  <a:lnTo>
                    <a:pt x="758935" y="408939"/>
                  </a:lnTo>
                  <a:lnTo>
                    <a:pt x="789118" y="408939"/>
                  </a:lnTo>
                  <a:lnTo>
                    <a:pt x="784058" y="461009"/>
                  </a:lnTo>
                  <a:lnTo>
                    <a:pt x="773908" y="504189"/>
                  </a:lnTo>
                  <a:lnTo>
                    <a:pt x="759008" y="546099"/>
                  </a:lnTo>
                  <a:lnTo>
                    <a:pt x="739663" y="586739"/>
                  </a:lnTo>
                  <a:lnTo>
                    <a:pt x="716177" y="623569"/>
                  </a:lnTo>
                  <a:lnTo>
                    <a:pt x="710105" y="631189"/>
                  </a:lnTo>
                  <a:close/>
                </a:path>
                <a:path w="789305" h="788670">
                  <a:moveTo>
                    <a:pt x="409770" y="756919"/>
                  </a:moveTo>
                  <a:lnTo>
                    <a:pt x="379375" y="756919"/>
                  </a:lnTo>
                  <a:lnTo>
                    <a:pt x="379375" y="599439"/>
                  </a:lnTo>
                  <a:lnTo>
                    <a:pt x="409770" y="599439"/>
                  </a:lnTo>
                  <a:lnTo>
                    <a:pt x="409770" y="756919"/>
                  </a:lnTo>
                  <a:close/>
                </a:path>
                <a:path w="789305" h="788670">
                  <a:moveTo>
                    <a:pt x="549943" y="756919"/>
                  </a:moveTo>
                  <a:lnTo>
                    <a:pt x="409770" y="756919"/>
                  </a:lnTo>
                  <a:lnTo>
                    <a:pt x="446041" y="741679"/>
                  </a:lnTo>
                  <a:lnTo>
                    <a:pt x="479395" y="711199"/>
                  </a:lnTo>
                  <a:lnTo>
                    <a:pt x="508887" y="666749"/>
                  </a:lnTo>
                  <a:lnTo>
                    <a:pt x="533570" y="612139"/>
                  </a:lnTo>
                  <a:lnTo>
                    <a:pt x="504280" y="607059"/>
                  </a:lnTo>
                  <a:lnTo>
                    <a:pt x="473705" y="603249"/>
                  </a:lnTo>
                  <a:lnTo>
                    <a:pt x="442112" y="600709"/>
                  </a:lnTo>
                  <a:lnTo>
                    <a:pt x="409770" y="599439"/>
                  </a:lnTo>
                  <a:lnTo>
                    <a:pt x="605766" y="599439"/>
                  </a:lnTo>
                  <a:lnTo>
                    <a:pt x="628580" y="608329"/>
                  </a:lnTo>
                  <a:lnTo>
                    <a:pt x="648959" y="618489"/>
                  </a:lnTo>
                  <a:lnTo>
                    <a:pt x="564185" y="618489"/>
                  </a:lnTo>
                  <a:lnTo>
                    <a:pt x="548648" y="657859"/>
                  </a:lnTo>
                  <a:lnTo>
                    <a:pt x="530771" y="692149"/>
                  </a:lnTo>
                  <a:lnTo>
                    <a:pt x="510758" y="721359"/>
                  </a:lnTo>
                  <a:lnTo>
                    <a:pt x="488813" y="746759"/>
                  </a:lnTo>
                  <a:lnTo>
                    <a:pt x="571073" y="746759"/>
                  </a:lnTo>
                  <a:lnTo>
                    <a:pt x="549943" y="756919"/>
                  </a:lnTo>
                  <a:close/>
                </a:path>
                <a:path w="789305" h="788670">
                  <a:moveTo>
                    <a:pt x="355194" y="746759"/>
                  </a:moveTo>
                  <a:lnTo>
                    <a:pt x="300333" y="746759"/>
                  </a:lnTo>
                  <a:lnTo>
                    <a:pt x="278387" y="721359"/>
                  </a:lnTo>
                  <a:lnTo>
                    <a:pt x="258372" y="692149"/>
                  </a:lnTo>
                  <a:lnTo>
                    <a:pt x="240494" y="657859"/>
                  </a:lnTo>
                  <a:lnTo>
                    <a:pt x="224960" y="618490"/>
                  </a:lnTo>
                  <a:lnTo>
                    <a:pt x="258446" y="618489"/>
                  </a:lnTo>
                  <a:lnTo>
                    <a:pt x="280259" y="666749"/>
                  </a:lnTo>
                  <a:lnTo>
                    <a:pt x="309750" y="711199"/>
                  </a:lnTo>
                  <a:lnTo>
                    <a:pt x="343104" y="741679"/>
                  </a:lnTo>
                  <a:lnTo>
                    <a:pt x="355194" y="746759"/>
                  </a:lnTo>
                  <a:close/>
                </a:path>
                <a:path w="789305" h="788670">
                  <a:moveTo>
                    <a:pt x="564185" y="618490"/>
                  </a:moveTo>
                  <a:close/>
                </a:path>
                <a:path w="789305" h="788670">
                  <a:moveTo>
                    <a:pt x="571073" y="746759"/>
                  </a:moveTo>
                  <a:lnTo>
                    <a:pt x="488813" y="746759"/>
                  </a:lnTo>
                  <a:lnTo>
                    <a:pt x="533803" y="731519"/>
                  </a:lnTo>
                  <a:lnTo>
                    <a:pt x="575956" y="709929"/>
                  </a:lnTo>
                  <a:lnTo>
                    <a:pt x="614843" y="684529"/>
                  </a:lnTo>
                  <a:lnTo>
                    <a:pt x="650037" y="654049"/>
                  </a:lnTo>
                  <a:lnTo>
                    <a:pt x="632828" y="643889"/>
                  </a:lnTo>
                  <a:lnTo>
                    <a:pt x="612608" y="634999"/>
                  </a:lnTo>
                  <a:lnTo>
                    <a:pt x="589639" y="626109"/>
                  </a:lnTo>
                  <a:lnTo>
                    <a:pt x="564185" y="618490"/>
                  </a:lnTo>
                  <a:lnTo>
                    <a:pt x="648959" y="618490"/>
                  </a:lnTo>
                  <a:lnTo>
                    <a:pt x="651507" y="619759"/>
                  </a:lnTo>
                  <a:lnTo>
                    <a:pt x="671085" y="631189"/>
                  </a:lnTo>
                  <a:lnTo>
                    <a:pt x="710105" y="631189"/>
                  </a:lnTo>
                  <a:lnTo>
                    <a:pt x="688854" y="657859"/>
                  </a:lnTo>
                  <a:lnTo>
                    <a:pt x="658001" y="688339"/>
                  </a:lnTo>
                  <a:lnTo>
                    <a:pt x="623922" y="715009"/>
                  </a:lnTo>
                  <a:lnTo>
                    <a:pt x="586920" y="739139"/>
                  </a:lnTo>
                  <a:lnTo>
                    <a:pt x="571073" y="746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997783"/>
            <a:ext cx="7353300" cy="596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50" spc="-135" dirty="0"/>
              <a:t>Obratite</a:t>
            </a:r>
            <a:r>
              <a:rPr sz="3750" spc="-275" dirty="0"/>
              <a:t> </a:t>
            </a:r>
            <a:r>
              <a:rPr sz="3750" spc="-135" dirty="0"/>
              <a:t>nam</a:t>
            </a:r>
            <a:r>
              <a:rPr sz="3750" spc="-270" dirty="0"/>
              <a:t> </a:t>
            </a:r>
            <a:r>
              <a:rPr sz="3750" spc="-370" dirty="0"/>
              <a:t>se</a:t>
            </a:r>
            <a:r>
              <a:rPr sz="3750" spc="-270" dirty="0"/>
              <a:t> </a:t>
            </a:r>
            <a:r>
              <a:rPr sz="3750" spc="-434" dirty="0"/>
              <a:t>s</a:t>
            </a:r>
            <a:r>
              <a:rPr sz="3750" spc="-275" dirty="0"/>
              <a:t> </a:t>
            </a:r>
            <a:r>
              <a:rPr sz="3750" spc="-135" dirty="0"/>
              <a:t>povjerenjem</a:t>
            </a:r>
            <a:endParaRPr sz="3750"/>
          </a:p>
        </p:txBody>
      </p:sp>
      <p:sp>
        <p:nvSpPr>
          <p:cNvPr id="12" name="object 12"/>
          <p:cNvSpPr txBox="1"/>
          <p:nvPr/>
        </p:nvSpPr>
        <p:spPr>
          <a:xfrm>
            <a:off x="2635103" y="2489113"/>
            <a:ext cx="5153025" cy="54521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spc="60" dirty="0">
                <a:solidFill>
                  <a:srgbClr val="0556A6"/>
                </a:solidFill>
                <a:latin typeface="Trebuchet MS"/>
                <a:cs typeface="Trebuchet MS"/>
              </a:rPr>
              <a:t>TELEFON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200" spc="220" dirty="0">
                <a:solidFill>
                  <a:srgbClr val="0556A6"/>
                </a:solidFill>
                <a:latin typeface="Trebuchet MS"/>
                <a:cs typeface="Trebuchet MS"/>
              </a:rPr>
              <a:t>021/468-</a:t>
            </a:r>
            <a:r>
              <a:rPr sz="4200" spc="140" dirty="0">
                <a:solidFill>
                  <a:srgbClr val="0556A6"/>
                </a:solidFill>
                <a:latin typeface="Trebuchet MS"/>
                <a:cs typeface="Trebuchet MS"/>
              </a:rPr>
              <a:t>001</a:t>
            </a:r>
            <a:endParaRPr sz="4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15"/>
              </a:spcBef>
            </a:pP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95" dirty="0">
                <a:solidFill>
                  <a:srgbClr val="0556A6"/>
                </a:solidFill>
                <a:latin typeface="Trebuchet MS"/>
                <a:cs typeface="Trebuchet MS"/>
              </a:rPr>
              <a:t>EMAIL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4200" spc="-10" dirty="0">
                <a:solidFill>
                  <a:srgbClr val="0556A6"/>
                </a:solidFill>
                <a:latin typeface="Trebuchet MS"/>
                <a:cs typeface="Trebuchet MS"/>
                <a:hlinkClick r:id="rId2"/>
              </a:rPr>
              <a:t>prodaja@micronic.hr</a:t>
            </a:r>
            <a:endParaRPr sz="4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25"/>
              </a:spcBef>
            </a:pP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90" dirty="0">
                <a:solidFill>
                  <a:srgbClr val="0556A6"/>
                </a:solidFill>
                <a:latin typeface="Trebuchet MS"/>
                <a:cs typeface="Trebuchet MS"/>
              </a:rPr>
              <a:t>WEBSITE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4200" spc="-10" dirty="0">
                <a:solidFill>
                  <a:srgbClr val="0556A6"/>
                </a:solidFill>
                <a:latin typeface="Trebuchet MS"/>
                <a:cs typeface="Trebuchet MS"/>
                <a:hlinkClick r:id="rId3"/>
              </a:rPr>
              <a:t>www.micronic.hr</a:t>
            </a:r>
            <a:endParaRPr sz="4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6991" y="1595642"/>
            <a:ext cx="9372599" cy="7094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1942" y="2773429"/>
            <a:ext cx="6838949" cy="62007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1469" y="416112"/>
            <a:ext cx="17080731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45" dirty="0">
                <a:solidFill>
                  <a:srgbClr val="0070C0"/>
                </a:solidFill>
                <a:latin typeface="Tahoma"/>
                <a:cs typeface="Tahoma"/>
              </a:rPr>
              <a:t>2.</a:t>
            </a:r>
            <a:r>
              <a:rPr lang="hr-HR" sz="5000" b="1" spc="1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5000" b="1" spc="145" dirty="0">
                <a:solidFill>
                  <a:srgbClr val="0070C0"/>
                </a:solidFill>
                <a:latin typeface="Tahoma"/>
                <a:cs typeface="Tahoma"/>
              </a:rPr>
              <a:t>GLAVNA</a:t>
            </a:r>
            <a:r>
              <a:rPr sz="5000" b="1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5000" b="1" spc="60" dirty="0">
                <a:solidFill>
                  <a:srgbClr val="0070C0"/>
                </a:solidFill>
                <a:latin typeface="Tahoma"/>
                <a:cs typeface="Tahoma"/>
              </a:rPr>
              <a:t>KNJIGA</a:t>
            </a:r>
            <a:r>
              <a:rPr sz="5000" b="1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hr-HR" sz="5000" b="1" spc="-50" dirty="0">
                <a:solidFill>
                  <a:srgbClr val="0070C0"/>
                </a:solidFill>
                <a:latin typeface="Tahoma"/>
                <a:cs typeface="Tahoma"/>
              </a:rPr>
              <a:t>&gt;</a:t>
            </a:r>
            <a:r>
              <a:rPr sz="5000" b="1" spc="-75" dirty="0">
                <a:solidFill>
                  <a:srgbClr val="0070C0"/>
                </a:solidFill>
                <a:latin typeface="Tahoma"/>
                <a:cs typeface="Tahoma"/>
              </a:rPr>
              <a:t>ŠIFRANTI</a:t>
            </a:r>
            <a:r>
              <a:rPr sz="5000" b="1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hr-HR" sz="5000" b="1" spc="-225" dirty="0">
                <a:solidFill>
                  <a:srgbClr val="0070C0"/>
                </a:solidFill>
                <a:latin typeface="Tahoma"/>
                <a:cs typeface="Tahoma"/>
              </a:rPr>
              <a:t>&gt;</a:t>
            </a:r>
            <a:r>
              <a:rPr sz="5000" b="1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5000" b="1" spc="240" dirty="0">
                <a:solidFill>
                  <a:srgbClr val="0070C0"/>
                </a:solidFill>
                <a:latin typeface="Tahoma"/>
                <a:cs typeface="Tahoma"/>
              </a:rPr>
              <a:t>KONTA</a:t>
            </a:r>
            <a:r>
              <a:rPr sz="5000" b="1" spc="-5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5000" b="1" spc="-80" dirty="0">
                <a:solidFill>
                  <a:srgbClr val="0070C0"/>
                </a:solidFill>
                <a:latin typeface="Tahoma"/>
                <a:cs typeface="Tahoma"/>
              </a:rPr>
              <a:t>URA/IRA</a:t>
            </a:r>
            <a:endParaRPr sz="50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1699594"/>
            <a:ext cx="148780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U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definiciji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50" dirty="0">
                <a:solidFill>
                  <a:srgbClr val="0070C0"/>
                </a:solidFill>
                <a:latin typeface="Lucida Sans Unicode"/>
                <a:cs typeface="Lucida Sans Unicode"/>
              </a:rPr>
              <a:t>konta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95" dirty="0">
                <a:solidFill>
                  <a:srgbClr val="0070C0"/>
                </a:solidFill>
                <a:latin typeface="Lucida Sans Unicode"/>
                <a:cs typeface="Lucida Sans Unicode"/>
              </a:rPr>
              <a:t>koja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se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220" dirty="0">
                <a:solidFill>
                  <a:srgbClr val="0070C0"/>
                </a:solidFill>
                <a:latin typeface="Lucida Sans Unicode"/>
                <a:cs typeface="Lucida Sans Unicode"/>
              </a:rPr>
              <a:t>knjiže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05" dirty="0">
                <a:solidFill>
                  <a:srgbClr val="0070C0"/>
                </a:solidFill>
                <a:latin typeface="Lucida Sans Unicode"/>
                <a:cs typeface="Lucida Sans Unicode"/>
              </a:rPr>
              <a:t>u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20" dirty="0">
                <a:solidFill>
                  <a:srgbClr val="0070C0"/>
                </a:solidFill>
                <a:latin typeface="Lucida Sans Unicode"/>
                <a:cs typeface="Lucida Sans Unicode"/>
              </a:rPr>
              <a:t>URA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40" dirty="0">
                <a:solidFill>
                  <a:srgbClr val="0070C0"/>
                </a:solidFill>
                <a:latin typeface="Lucida Sans Unicode"/>
                <a:cs typeface="Lucida Sans Unicode"/>
              </a:rPr>
              <a:t>obavezno</a:t>
            </a:r>
            <a:r>
              <a:rPr sz="3200" spc="-1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65" dirty="0">
                <a:solidFill>
                  <a:srgbClr val="0070C0"/>
                </a:solidFill>
                <a:latin typeface="Lucida Sans Unicode"/>
                <a:cs typeface="Lucida Sans Unicode"/>
              </a:rPr>
              <a:t>aktivirati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60" dirty="0">
                <a:solidFill>
                  <a:srgbClr val="0070C0"/>
                </a:solidFill>
                <a:latin typeface="Lucida Sans Unicode"/>
                <a:cs typeface="Lucida Sans Unicode"/>
              </a:rPr>
              <a:t>AUTOMATSKO</a:t>
            </a:r>
            <a:r>
              <a:rPr sz="3200" spc="-1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3200" spc="-110" dirty="0">
                <a:solidFill>
                  <a:srgbClr val="0070C0"/>
                </a:solidFill>
                <a:latin typeface="Lucida Sans Unicode"/>
                <a:cs typeface="Lucida Sans Unicode"/>
              </a:rPr>
              <a:t>KNJIŽENJE</a:t>
            </a:r>
            <a:endParaRPr sz="32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614195"/>
            <a:ext cx="16230599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83632"/>
            <a:ext cx="15576550" cy="57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hr-HR" sz="3600" b="1" spc="-5" dirty="0">
                <a:solidFill>
                  <a:srgbClr val="0070C0"/>
                </a:solidFill>
                <a:latin typeface="Verdana"/>
                <a:cs typeface="Verdana"/>
              </a:rPr>
              <a:t>3. </a:t>
            </a:r>
            <a:r>
              <a:rPr sz="3600" b="1" spc="-5" dirty="0">
                <a:solidFill>
                  <a:srgbClr val="0070C0"/>
                </a:solidFill>
                <a:latin typeface="Verdana"/>
                <a:cs typeface="Verdana"/>
              </a:rPr>
              <a:t>P</a:t>
            </a:r>
            <a:r>
              <a:rPr sz="3600" b="1" spc="-170" dirty="0">
                <a:solidFill>
                  <a:srgbClr val="0070C0"/>
                </a:solidFill>
                <a:latin typeface="Verdana"/>
                <a:cs typeface="Verdana"/>
              </a:rPr>
              <a:t>R</a:t>
            </a:r>
            <a:r>
              <a:rPr sz="3600" b="1" spc="-4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3600" b="1" spc="-15" dirty="0">
                <a:solidFill>
                  <a:srgbClr val="0070C0"/>
                </a:solidFill>
                <a:latin typeface="Verdana"/>
                <a:cs typeface="Verdana"/>
              </a:rPr>
              <a:t>D</a:t>
            </a:r>
            <a:r>
              <a:rPr sz="3600" b="1" spc="-120" dirty="0">
                <a:solidFill>
                  <a:srgbClr val="0070C0"/>
                </a:solidFill>
                <a:latin typeface="Verdana"/>
                <a:cs typeface="Verdana"/>
              </a:rPr>
              <a:t>L</a:t>
            </a:r>
            <a:r>
              <a:rPr sz="3600" b="1" spc="-20" dirty="0">
                <a:solidFill>
                  <a:srgbClr val="0070C0"/>
                </a:solidFill>
                <a:latin typeface="Verdana"/>
                <a:cs typeface="Verdana"/>
              </a:rPr>
              <a:t>O</a:t>
            </a:r>
            <a:r>
              <a:rPr sz="3600" b="1" spc="-265" dirty="0">
                <a:solidFill>
                  <a:srgbClr val="0070C0"/>
                </a:solidFill>
                <a:latin typeface="Verdana"/>
                <a:cs typeface="Verdana"/>
              </a:rPr>
              <a:t>Š</a:t>
            </a:r>
            <a:r>
              <a:rPr lang="hr-HR" sz="3600" b="1" spc="-110" dirty="0">
                <a:solidFill>
                  <a:srgbClr val="0070C0"/>
                </a:solidFill>
                <a:latin typeface="Verdana"/>
                <a:cs typeface="Verdana"/>
              </a:rPr>
              <a:t>CI</a:t>
            </a:r>
            <a:r>
              <a:rPr sz="3600" b="1" spc="-2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3600" b="1" spc="-75" dirty="0">
                <a:solidFill>
                  <a:srgbClr val="0070C0"/>
                </a:solidFill>
                <a:latin typeface="Verdana"/>
                <a:cs typeface="Verdana"/>
              </a:rPr>
              <a:t>Z</a:t>
            </a:r>
            <a:r>
              <a:rPr sz="3600" b="1" spc="-35" dirty="0">
                <a:solidFill>
                  <a:srgbClr val="0070C0"/>
                </a:solidFill>
                <a:latin typeface="Verdana"/>
                <a:cs typeface="Verdana"/>
              </a:rPr>
              <a:t>A</a:t>
            </a:r>
            <a:r>
              <a:rPr sz="3600" b="1" spc="-2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3600" b="1" spc="-110" dirty="0">
                <a:solidFill>
                  <a:srgbClr val="0070C0"/>
                </a:solidFill>
                <a:latin typeface="Verdana"/>
                <a:cs typeface="Verdana"/>
              </a:rPr>
              <a:t>K</a:t>
            </a:r>
            <a:r>
              <a:rPr sz="3600" b="1" spc="-140" dirty="0">
                <a:solidFill>
                  <a:srgbClr val="0070C0"/>
                </a:solidFill>
                <a:latin typeface="Verdana"/>
                <a:cs typeface="Verdana"/>
              </a:rPr>
              <a:t>N</a:t>
            </a:r>
            <a:r>
              <a:rPr sz="3600" b="1" spc="-55" dirty="0">
                <a:solidFill>
                  <a:srgbClr val="0070C0"/>
                </a:solidFill>
                <a:latin typeface="Verdana"/>
                <a:cs typeface="Verdana"/>
              </a:rPr>
              <a:t>J</a:t>
            </a:r>
            <a:r>
              <a:rPr sz="3600" b="1" spc="-790" dirty="0">
                <a:solidFill>
                  <a:srgbClr val="0070C0"/>
                </a:solidFill>
                <a:latin typeface="Verdana"/>
                <a:cs typeface="Verdana"/>
              </a:rPr>
              <a:t>I</a:t>
            </a:r>
            <a:r>
              <a:rPr sz="3600" b="1" spc="-75" dirty="0">
                <a:solidFill>
                  <a:srgbClr val="0070C0"/>
                </a:solidFill>
                <a:latin typeface="Verdana"/>
                <a:cs typeface="Verdana"/>
              </a:rPr>
              <a:t>Ž</a:t>
            </a:r>
            <a:r>
              <a:rPr sz="3600" b="1" spc="-4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3600" b="1" spc="-140" dirty="0">
                <a:solidFill>
                  <a:srgbClr val="0070C0"/>
                </a:solidFill>
                <a:latin typeface="Verdana"/>
                <a:cs typeface="Verdana"/>
              </a:rPr>
              <a:t>N</a:t>
            </a:r>
            <a:r>
              <a:rPr sz="3600" b="1" spc="-55" dirty="0">
                <a:solidFill>
                  <a:srgbClr val="0070C0"/>
                </a:solidFill>
                <a:latin typeface="Verdana"/>
                <a:cs typeface="Verdana"/>
              </a:rPr>
              <a:t>J</a:t>
            </a:r>
            <a:r>
              <a:rPr sz="3600" b="1" spc="-40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endParaRPr sz="36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045144" y="983632"/>
            <a:ext cx="6146800" cy="1229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65"/>
              </a:spcBef>
            </a:pPr>
            <a:r>
              <a:rPr lang="hr-HR" sz="3200" dirty="0">
                <a:solidFill>
                  <a:srgbClr val="0070C0"/>
                </a:solidFill>
                <a:latin typeface="Tahoma"/>
                <a:cs typeface="Tahoma"/>
              </a:rPr>
              <a:t>Knjiženja &gt; Predlošci (CTRL + F9)</a:t>
            </a:r>
          </a:p>
          <a:p>
            <a:pPr marL="12700" marR="5080">
              <a:lnSpc>
                <a:spcPct val="115199"/>
              </a:lnSpc>
              <a:spcBef>
                <a:spcPts val="1065"/>
              </a:spcBef>
            </a:pPr>
            <a:endParaRPr sz="32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05F2E-E61A-FFFC-7F34-76B670B8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8" y="1714500"/>
            <a:ext cx="16019722" cy="8168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BBE0-8DBB-3072-E9A8-15F302A31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113EF5E-E6B3-333B-A934-FEAA1723BB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983632"/>
            <a:ext cx="15576550" cy="57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solidFill>
                  <a:srgbClr val="0070C0"/>
                </a:solidFill>
                <a:latin typeface="Verdana"/>
                <a:cs typeface="Verdana"/>
              </a:rPr>
              <a:t>P</a:t>
            </a:r>
            <a:r>
              <a:rPr sz="3600" b="1" spc="-170" dirty="0">
                <a:solidFill>
                  <a:srgbClr val="0070C0"/>
                </a:solidFill>
                <a:latin typeface="Verdana"/>
                <a:cs typeface="Verdana"/>
              </a:rPr>
              <a:t>R</a:t>
            </a:r>
            <a:r>
              <a:rPr sz="3600" b="1" spc="-4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3600" b="1" spc="-15" dirty="0">
                <a:solidFill>
                  <a:srgbClr val="0070C0"/>
                </a:solidFill>
                <a:latin typeface="Verdana"/>
                <a:cs typeface="Verdana"/>
              </a:rPr>
              <a:t>D</a:t>
            </a:r>
            <a:r>
              <a:rPr sz="3600" b="1" spc="-120" dirty="0">
                <a:solidFill>
                  <a:srgbClr val="0070C0"/>
                </a:solidFill>
                <a:latin typeface="Verdana"/>
                <a:cs typeface="Verdana"/>
              </a:rPr>
              <a:t>L</a:t>
            </a:r>
            <a:r>
              <a:rPr sz="3600" b="1" spc="-20" dirty="0">
                <a:solidFill>
                  <a:srgbClr val="0070C0"/>
                </a:solidFill>
                <a:latin typeface="Verdana"/>
                <a:cs typeface="Verdana"/>
              </a:rPr>
              <a:t>O</a:t>
            </a:r>
            <a:r>
              <a:rPr sz="3600" b="1" spc="-265" dirty="0">
                <a:solidFill>
                  <a:srgbClr val="0070C0"/>
                </a:solidFill>
                <a:latin typeface="Verdana"/>
                <a:cs typeface="Verdana"/>
              </a:rPr>
              <a:t>Š</a:t>
            </a:r>
            <a:r>
              <a:rPr lang="hr-HR" sz="3600" b="1" spc="-110" dirty="0">
                <a:solidFill>
                  <a:srgbClr val="0070C0"/>
                </a:solidFill>
                <a:latin typeface="Verdana"/>
                <a:cs typeface="Verdana"/>
              </a:rPr>
              <a:t>CI</a:t>
            </a:r>
            <a:r>
              <a:rPr sz="3600" b="1" spc="-2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3600" b="1" spc="-75" dirty="0">
                <a:solidFill>
                  <a:srgbClr val="0070C0"/>
                </a:solidFill>
                <a:latin typeface="Verdana"/>
                <a:cs typeface="Verdana"/>
              </a:rPr>
              <a:t>Z</a:t>
            </a:r>
            <a:r>
              <a:rPr sz="3600" b="1" spc="-35" dirty="0">
                <a:solidFill>
                  <a:srgbClr val="0070C0"/>
                </a:solidFill>
                <a:latin typeface="Verdana"/>
                <a:cs typeface="Verdana"/>
              </a:rPr>
              <a:t>A</a:t>
            </a:r>
            <a:r>
              <a:rPr sz="3600" b="1" spc="-2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3600" b="1" spc="-110" dirty="0">
                <a:solidFill>
                  <a:srgbClr val="0070C0"/>
                </a:solidFill>
                <a:latin typeface="Verdana"/>
                <a:cs typeface="Verdana"/>
              </a:rPr>
              <a:t>K</a:t>
            </a:r>
            <a:r>
              <a:rPr sz="3600" b="1" spc="-140" dirty="0">
                <a:solidFill>
                  <a:srgbClr val="0070C0"/>
                </a:solidFill>
                <a:latin typeface="Verdana"/>
                <a:cs typeface="Verdana"/>
              </a:rPr>
              <a:t>N</a:t>
            </a:r>
            <a:r>
              <a:rPr sz="3600" b="1" spc="-55" dirty="0">
                <a:solidFill>
                  <a:srgbClr val="0070C0"/>
                </a:solidFill>
                <a:latin typeface="Verdana"/>
                <a:cs typeface="Verdana"/>
              </a:rPr>
              <a:t>J</a:t>
            </a:r>
            <a:r>
              <a:rPr sz="3600" b="1" spc="-790" dirty="0">
                <a:solidFill>
                  <a:srgbClr val="0070C0"/>
                </a:solidFill>
                <a:latin typeface="Verdana"/>
                <a:cs typeface="Verdana"/>
              </a:rPr>
              <a:t>I</a:t>
            </a:r>
            <a:r>
              <a:rPr sz="3600" b="1" spc="-75" dirty="0">
                <a:solidFill>
                  <a:srgbClr val="0070C0"/>
                </a:solidFill>
                <a:latin typeface="Verdana"/>
                <a:cs typeface="Verdana"/>
              </a:rPr>
              <a:t>Ž</a:t>
            </a:r>
            <a:r>
              <a:rPr sz="3600" b="1" spc="-4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3600" b="1" spc="-140" dirty="0">
                <a:solidFill>
                  <a:srgbClr val="0070C0"/>
                </a:solidFill>
                <a:latin typeface="Verdana"/>
                <a:cs typeface="Verdana"/>
              </a:rPr>
              <a:t>N</a:t>
            </a:r>
            <a:r>
              <a:rPr sz="3600" b="1" spc="-55" dirty="0">
                <a:solidFill>
                  <a:srgbClr val="0070C0"/>
                </a:solidFill>
                <a:latin typeface="Verdana"/>
                <a:cs typeface="Verdana"/>
              </a:rPr>
              <a:t>J</a:t>
            </a:r>
            <a:r>
              <a:rPr sz="3600" b="1" spc="-40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endParaRPr sz="36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F4508A7-0210-940C-2D5C-A597DF18CB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56347" y="985099"/>
            <a:ext cx="6146800" cy="1229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65"/>
              </a:spcBef>
            </a:pPr>
            <a:r>
              <a:rPr lang="hr-HR" sz="3200" dirty="0">
                <a:solidFill>
                  <a:srgbClr val="0070C0"/>
                </a:solidFill>
                <a:latin typeface="Tahoma"/>
                <a:cs typeface="Tahoma"/>
              </a:rPr>
              <a:t>Knjiženja &gt; Predlošci (CTRL + F9)</a:t>
            </a:r>
          </a:p>
          <a:p>
            <a:pPr marL="12700" marR="5080">
              <a:lnSpc>
                <a:spcPct val="115199"/>
              </a:lnSpc>
              <a:spcBef>
                <a:spcPts val="1065"/>
              </a:spcBef>
            </a:pPr>
            <a:endParaRPr sz="3200" dirty="0">
              <a:latin typeface="Tahom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9A9F8-9564-AD03-0EA5-DD0345F0320F}"/>
              </a:ext>
            </a:extLst>
          </p:cNvPr>
          <p:cNvSpPr txBox="1"/>
          <p:nvPr/>
        </p:nvSpPr>
        <p:spPr>
          <a:xfrm>
            <a:off x="1018275" y="2552700"/>
            <a:ext cx="148013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800" spc="-20" dirty="0">
                <a:solidFill>
                  <a:srgbClr val="0070C0"/>
                </a:solidFill>
                <a:latin typeface="Verdana"/>
                <a:ea typeface="+mj-ea"/>
              </a:rPr>
              <a:t>Otvorite predložak troška opći tipkom dodaj (F9) &gt; u opis dodajte željeni tekst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spc="-20" dirty="0">
                <a:solidFill>
                  <a:srgbClr val="0070C0"/>
                </a:solidFill>
                <a:latin typeface="Verdana"/>
                <a:ea typeface="+mj-ea"/>
              </a:rPr>
              <a:t>Klikom na pregled, program traži potvrdu spremanja te se mišem pozicionirajte na donju tablicu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spc="-20" dirty="0">
                <a:solidFill>
                  <a:srgbClr val="0070C0"/>
                </a:solidFill>
                <a:latin typeface="Verdana"/>
                <a:ea typeface="+mj-ea"/>
              </a:rPr>
              <a:t>U stupcu konto, otvarate kontni plan strelicom put dolje pa enter (na tipkovnici)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spc="-20" dirty="0">
                <a:solidFill>
                  <a:srgbClr val="0070C0"/>
                </a:solidFill>
                <a:latin typeface="Verdana"/>
                <a:ea typeface="+mj-ea"/>
              </a:rPr>
              <a:t>Odaberite željeni konto (u ovom slučaju 2200), na potražnu stranu upišite koeficijent 1, a na konto pretporeza upisujete na dugovnu stranu koeficijent 1 kad je riječ o 100%-tnom priznavanju pretporeza, a koeficijent 0,5 kada je riječ o 50%-tnom priznavanju pretporeza. Kod konta 4, možete upisati koeficijent 1 na dugovnu stranu, ali program zadnji konto u predlošku zatvara sa saldom koji ostane u temeljnici.</a:t>
            </a:r>
          </a:p>
        </p:txBody>
      </p:sp>
    </p:spTree>
    <p:extLst>
      <p:ext uri="{BB962C8B-B14F-4D97-AF65-F5344CB8AC3E}">
        <p14:creationId xmlns:p14="http://schemas.microsoft.com/office/powerpoint/2010/main" val="175901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64B4F-F6B8-E032-4457-94C4720EE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6AA83A83-3B84-784D-E37C-472290339D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16000" y="1379197"/>
            <a:ext cx="16256000" cy="7597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65"/>
              </a:spcBef>
            </a:pPr>
            <a:r>
              <a:rPr lang="hr-HR" sz="3200" b="1" u="sng" dirty="0">
                <a:solidFill>
                  <a:srgbClr val="0070C0"/>
                </a:solidFill>
                <a:latin typeface="Tahoma"/>
                <a:cs typeface="Tahoma"/>
              </a:rPr>
              <a:t>Preporuka:</a:t>
            </a:r>
          </a:p>
          <a:p>
            <a:pPr marL="12700" marR="5080">
              <a:lnSpc>
                <a:spcPct val="115199"/>
              </a:lnSpc>
              <a:spcBef>
                <a:spcPts val="1065"/>
              </a:spcBef>
            </a:pPr>
            <a:r>
              <a:rPr lang="hr-HR" sz="3200" i="1" dirty="0">
                <a:solidFill>
                  <a:srgbClr val="0070C0"/>
                </a:solidFill>
                <a:latin typeface="Tahoma"/>
                <a:cs typeface="Tahoma"/>
              </a:rPr>
              <a:t>Za račune dobavljača koji se mjesečno ponavljaju, napravite predložak za svakog dobavljača posebno na način da koristite dugme </a:t>
            </a:r>
            <a:r>
              <a:rPr lang="hr-HR" sz="32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Kopiraj</a:t>
            </a:r>
            <a:r>
              <a:rPr lang="hr-HR" sz="3200" i="1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</a:p>
          <a:p>
            <a:pPr marL="527050" marR="5080" indent="-514350">
              <a:lnSpc>
                <a:spcPct val="115199"/>
              </a:lnSpc>
              <a:spcBef>
                <a:spcPts val="1065"/>
              </a:spcBef>
              <a:buFont typeface="+mj-lt"/>
              <a:buAutoNum type="arabicPeriod"/>
            </a:pPr>
            <a:r>
              <a:rPr lang="hr-HR" sz="3200" dirty="0">
                <a:solidFill>
                  <a:srgbClr val="0070C0"/>
                </a:solidFill>
                <a:latin typeface="Tahoma"/>
                <a:cs typeface="Tahoma"/>
              </a:rPr>
              <a:t>Unesite opis predloška i spremite ga, tek onda kliknete dugme Kopiraj i upišite šifru predloška s kojeg želite kopirati konta i pripadajuće koeficijente</a:t>
            </a:r>
          </a:p>
          <a:p>
            <a:pPr marL="527050" marR="5080" indent="-514350">
              <a:lnSpc>
                <a:spcPct val="115199"/>
              </a:lnSpc>
              <a:spcBef>
                <a:spcPts val="1065"/>
              </a:spcBef>
              <a:buFont typeface="+mj-lt"/>
              <a:buAutoNum type="arabicPeriod"/>
            </a:pPr>
            <a:r>
              <a:rPr lang="hr-HR" sz="3200" dirty="0">
                <a:solidFill>
                  <a:srgbClr val="0070C0"/>
                </a:solidFill>
                <a:latin typeface="Tahoma"/>
                <a:cs typeface="Tahoma"/>
              </a:rPr>
              <a:t>Sada možete umjesto 2200 unijeti konto konkretnog dobavljača i pripadajući konto 4</a:t>
            </a:r>
          </a:p>
          <a:p>
            <a:pPr marL="12700" marR="5080">
              <a:lnSpc>
                <a:spcPct val="115199"/>
              </a:lnSpc>
              <a:spcBef>
                <a:spcPts val="1065"/>
              </a:spcBef>
            </a:pPr>
            <a:endParaRPr lang="hr-HR" sz="32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199"/>
              </a:lnSpc>
              <a:spcBef>
                <a:spcPts val="1065"/>
              </a:spcBef>
            </a:pPr>
            <a:endParaRPr lang="hr-HR" sz="32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199"/>
              </a:lnSpc>
              <a:spcBef>
                <a:spcPts val="1065"/>
              </a:spcBef>
            </a:pPr>
            <a:r>
              <a:rPr lang="hr-HR" sz="3200" dirty="0">
                <a:solidFill>
                  <a:srgbClr val="0070C0"/>
                </a:solidFill>
                <a:latin typeface="Tahoma"/>
                <a:cs typeface="Tahoma"/>
              </a:rPr>
              <a:t>Vrsta knjige i dokumenta za URA/IRA inicijalno je u predlošku 0. Program će na osnovu definicije konta URA/IRA račune automatski poslati u knjigu 1 i vrstu dokumenta 1. Stoga, to nije potrebno mijenjati, osim u posebnim slučajevima, a neke od njih donosimo u nastavku:</a:t>
            </a:r>
          </a:p>
        </p:txBody>
      </p:sp>
    </p:spTree>
    <p:extLst>
      <p:ext uri="{BB962C8B-B14F-4D97-AF65-F5344CB8AC3E}">
        <p14:creationId xmlns:p14="http://schemas.microsoft.com/office/powerpoint/2010/main" val="349865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56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2211</Words>
  <Application>Microsoft Office PowerPoint</Application>
  <PresentationFormat>Prilagođeno</PresentationFormat>
  <Paragraphs>186</Paragraphs>
  <Slides>43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0" baseType="lpstr">
      <vt:lpstr>Arial Black</vt:lpstr>
      <vt:lpstr>Lucida Sans Unicode</vt:lpstr>
      <vt:lpstr>Sitka Small</vt:lpstr>
      <vt:lpstr>Tahoma</vt:lpstr>
      <vt:lpstr>Trebuchet MS</vt:lpstr>
      <vt:lpstr>Verdana</vt:lpstr>
      <vt:lpstr>Office Theme</vt:lpstr>
      <vt:lpstr>PowerPoint prezentacija</vt:lpstr>
      <vt:lpstr>Dodavanje Dobavljača/Kupaca ili sintetičkog konta u kontnom planu</vt:lpstr>
      <vt:lpstr>Klikom na Analitiku pozivate Šifrarnik Partnera, odaberite Partnera ili dodajte novoga po potrebi. Dugme Definiraj koristite kad želite dodati neko sintetičko konto, upišite konto i naziv</vt:lpstr>
      <vt:lpstr>PowerPoint prezentacija</vt:lpstr>
      <vt:lpstr>PowerPoint prezentacija</vt:lpstr>
      <vt:lpstr>PowerPoint prezentacija</vt:lpstr>
      <vt:lpstr>3. PREDLOŠCI ZA KNJIŽENJE</vt:lpstr>
      <vt:lpstr>PREDLOŠCI ZA KNJIŽENJE</vt:lpstr>
      <vt:lpstr>PowerPoint prezentacija</vt:lpstr>
      <vt:lpstr>Program automatski obračuna PDV na vrijednost računa i knjiži prema predlošku u temeljnicu i URA, bilo iz Kolektora ili korištenjem predloška. Partnera dobavljača će proknjižiti na pripadajuće analitički konto prema šifri partnera. Nema potrebe otvarati predložak za svakog  partnera za PPO!</vt:lpstr>
      <vt:lpstr>PowerPoint prezentacija</vt:lpstr>
      <vt:lpstr>PowerPoint prezentacija</vt:lpstr>
      <vt:lpstr>Savjet</vt:lpstr>
      <vt:lpstr>AUTOMATSKO KNJIŽENJE ERAČUNA U FINANCIJSKO KNJIGOVODSTVO – UVOZ ERAČUNA</vt:lpstr>
      <vt:lpstr>1. Korak u knjiženju eračuna – preuzimanje računa</vt:lpstr>
      <vt:lpstr> Kako preuzeti primljeni eRačun direktno u programu ?</vt:lpstr>
      <vt:lpstr>Preuzimanje putem email-a za one korisnike koji nemaju integraciju sa jednim od posrednika. </vt:lpstr>
      <vt:lpstr>2. Korak u knjiženju eračuna – knjiženje računa</vt:lpstr>
      <vt:lpstr>PowerPoint prezentacija</vt:lpstr>
      <vt:lpstr>RAČUN JE PROKNJIŽEN U TEMELJNICI!</vt:lpstr>
      <vt:lpstr>3. Korak u knjiženju eračuna – pripremne radnje za automatski uvoz</vt:lpstr>
      <vt:lpstr>AUTOMATSKO KNJIŽENJE NAPLAĆENOG PDV-A  </vt:lpstr>
      <vt:lpstr>Predradnje za mogućnost automatizacije prijenosa:</vt:lpstr>
      <vt:lpstr>Predradnje za mogućnost automatizacije prijenosa:</vt:lpstr>
      <vt:lpstr>Predradnje za mogućnost automatizacije prijenosa:</vt:lpstr>
      <vt:lpstr>Temeljnica naplaćenog PDV-a, npr. ZR2</vt:lpstr>
      <vt:lpstr>KNJIŽENJE SALDIRANJA PDV OBRASCA</vt:lpstr>
      <vt:lpstr>PowerPoint prezentacija</vt:lpstr>
      <vt:lpstr>PDV OBRAZAC:</vt:lpstr>
      <vt:lpstr>Predradnje za saldiranje PDV obrasca: </vt:lpstr>
      <vt:lpstr>Predradnje za saldiranje PDV obrasca:</vt:lpstr>
      <vt:lpstr>Kako se zadaje knjiženje saldiranja PDV – kreiranje temeljnice?</vt:lpstr>
      <vt:lpstr>Dodavanje novoga dokumenta u listi (vrsta temeljnice)</vt:lpstr>
      <vt:lpstr>Knjiženje dokumenata u Glavnoj Knjizi</vt:lpstr>
      <vt:lpstr>URA / IRA (F4) - Kliknite kad želite poslati dokument u Knjigu Ulaznih/Izlaznih računa radi obračuna PDV-a. Morate biti pozicionirani u retku na kojem je knjižen Dobavljač/Kupac</vt:lpstr>
      <vt:lpstr>PowerPoint prezentacija</vt:lpstr>
      <vt:lpstr>UVOZ IZVODA U Glavnoj knjizi dodajte temeljnicu izvoda, upišite osnovne podatke za zaglavlje – vrsta dokumenta, datum i originalni broj. Potom kliknite na meni Knjiženja/Uvoz temeljnice i uvezite stavke izvoda kao na slici.</vt:lpstr>
      <vt:lpstr>PowerPoint prezentacija</vt:lpstr>
      <vt:lpstr>PowerPoint prezentacija</vt:lpstr>
      <vt:lpstr>Zatvaranje stavki u saldakontima</vt:lpstr>
      <vt:lpstr>Obračun poreza</vt:lpstr>
      <vt:lpstr>PowerPoint prezentacija</vt:lpstr>
      <vt:lpstr>Obratite nam se s povjerenjem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dragica18</dc:creator>
  <cp:lastModifiedBy>Mic Dragica</cp:lastModifiedBy>
  <cp:revision>34</cp:revision>
  <dcterms:created xsi:type="dcterms:W3CDTF">2024-10-31T09:50:53Z</dcterms:created>
  <dcterms:modified xsi:type="dcterms:W3CDTF">2025-02-27T07:34:09Z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2024-10-31T00:00:00Z</vt:filetime>
  </property>
  <property fmtid="{D5CDD505-2E9C-101B-9397-08002B2CF9AE}" pid="3" name="Producer">
    <vt:lpwstr>iLovePDF</vt:lpwstr>
  </property>
</Properties>
</file>