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71" r:id="rId4"/>
    <p:sldId id="272" r:id="rId5"/>
    <p:sldId id="268" r:id="rId6"/>
    <p:sldId id="258" r:id="rId7"/>
    <p:sldId id="270" r:id="rId8"/>
    <p:sldId id="273" r:id="rId9"/>
    <p:sldId id="274" r:id="rId10"/>
    <p:sldId id="275" r:id="rId11"/>
    <p:sldId id="276" r:id="rId12"/>
    <p:sldId id="285" r:id="rId13"/>
    <p:sldId id="287" r:id="rId14"/>
    <p:sldId id="289" r:id="rId15"/>
    <p:sldId id="263" r:id="rId16"/>
    <p:sldId id="281" r:id="rId17"/>
    <p:sldId id="282" r:id="rId18"/>
    <p:sldId id="284" r:id="rId19"/>
    <p:sldId id="303" r:id="rId20"/>
    <p:sldId id="288" r:id="rId21"/>
    <p:sldId id="302" r:id="rId22"/>
    <p:sldId id="280" r:id="rId23"/>
    <p:sldId id="290" r:id="rId24"/>
    <p:sldId id="291" r:id="rId25"/>
    <p:sldId id="292" r:id="rId26"/>
    <p:sldId id="293" r:id="rId27"/>
    <p:sldId id="295" r:id="rId28"/>
    <p:sldId id="296" r:id="rId29"/>
    <p:sldId id="299" r:id="rId30"/>
    <p:sldId id="297" r:id="rId31"/>
    <p:sldId id="298" r:id="rId32"/>
    <p:sldId id="300" r:id="rId33"/>
    <p:sldId id="304" r:id="rId34"/>
    <p:sldId id="305" r:id="rId3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lijana Janjić" initials="IJ" lastIdx="1" clrIdx="0">
    <p:extLst>
      <p:ext uri="{19B8F6BF-5375-455C-9EA6-DF929625EA0E}">
        <p15:presenceInfo xmlns:p15="http://schemas.microsoft.com/office/powerpoint/2012/main" userId="06239b36bb36d61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A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36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2DDAE-C17C-4EA6-B083-E946321F62C7}"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hr-HR"/>
        </a:p>
      </dgm:t>
    </dgm:pt>
    <dgm:pt modelId="{6C49F42C-FFE3-47B4-ACE3-A85DAD4A78F9}">
      <dgm:prSet custT="1"/>
      <dgm:spPr/>
      <dgm:t>
        <a:bodyPr/>
        <a:lstStyle/>
        <a:p>
          <a:r>
            <a:rPr lang="hr-HR" sz="1200" b="0" i="0" baseline="0" dirty="0"/>
            <a:t>Tipkom </a:t>
          </a:r>
          <a:r>
            <a:rPr lang="hr-HR" sz="1200" b="1" i="0" baseline="0" dirty="0"/>
            <a:t>F9-DODAJ </a:t>
          </a:r>
          <a:r>
            <a:rPr lang="hr-HR" sz="1200" b="0" i="0" baseline="0" dirty="0"/>
            <a:t> otvaraju se poslovne jedinice. Program sam dodjeljuje oznaku –  V za veleprodaju, M za maloprodaju, U za ugostiteljstvo, P za pogon, S za servis, C za carinsko skladište te redni broj. Potrebno je definirati NAZIV. </a:t>
          </a:r>
        </a:p>
        <a:p>
          <a:r>
            <a:rPr lang="hr-HR" sz="1200" b="1" i="0" baseline="0" dirty="0" err="1"/>
            <a:t>P.Broj</a:t>
          </a:r>
          <a:r>
            <a:rPr lang="hr-HR" sz="1200" b="1" i="0" baseline="0" dirty="0"/>
            <a:t> i Grad</a:t>
          </a:r>
          <a:r>
            <a:rPr lang="hr-HR" sz="1200" b="0" i="0" baseline="0" dirty="0"/>
            <a:t> - ukoliko </a:t>
          </a:r>
          <a:r>
            <a:rPr lang="hr-HR" sz="1200" dirty="0"/>
            <a:t>poduzeće</a:t>
          </a:r>
          <a:r>
            <a:rPr lang="hr-HR" sz="1200" b="0" i="0" baseline="0" dirty="0"/>
            <a:t> ima više poslovnih jedinica u ovo polje upisujete poštanski broj, grad i adresu poslovne jedinice - bitno kod fiskalizacije</a:t>
          </a:r>
        </a:p>
        <a:p>
          <a:br>
            <a:rPr lang="hr-HR" sz="1200" dirty="0"/>
          </a:br>
          <a:r>
            <a:rPr lang="hr-HR" sz="1200" dirty="0"/>
            <a:t>Odaberite jednu od ponu</a:t>
          </a:r>
          <a:r>
            <a:rPr lang="hr-HR" sz="1200" b="0" i="0" baseline="0" dirty="0"/>
            <a:t>F9-DODAJ</a:t>
          </a:r>
          <a:r>
            <a:rPr lang="hr-HR" sz="1200" dirty="0"/>
            <a:t>đenih metoda obračuna nabavne cijene: Prosječnu ili Fifo </a:t>
          </a:r>
          <a:br>
            <a:rPr lang="hr-HR" sz="1200" dirty="0"/>
          </a:br>
          <a:br>
            <a:rPr lang="hr-HR" sz="1200" dirty="0"/>
          </a:br>
          <a:r>
            <a:rPr lang="hr-HR" sz="1200" b="1" i="0" baseline="0" dirty="0"/>
            <a:t>ZABRANA ULASKA U MINUS</a:t>
          </a:r>
          <a:r>
            <a:rPr lang="hr-HR" sz="1200" b="0" i="0" baseline="0" dirty="0"/>
            <a:t> - ako je aktivna zabrana u tekućoj poslovnoj jedinici prilikom izrade dokumenata program ne dopušta izdavanje artikala ako im je količina 0 odnosno ukoliko će knjiženjem količine u tekućem dokumentu zalihe artikla otići u minus. Kontrola se radi tijekom izrade dokumenta i automatskog transfera te prekida transfer kada naiđe na artikl koji nema dovoljno količina na zalihi. </a:t>
          </a:r>
          <a:br>
            <a:rPr lang="hr-HR" sz="1200" dirty="0"/>
          </a:br>
          <a:br>
            <a:rPr lang="hr-HR" sz="1000" dirty="0"/>
          </a:br>
          <a:endParaRPr lang="hr-HR" sz="1000" dirty="0"/>
        </a:p>
      </dgm:t>
    </dgm:pt>
    <dgm:pt modelId="{F1D4D3AD-9397-4EF0-8D0F-3D1BEFC3B7C0}" type="parTrans" cxnId="{A1176586-2F55-4CE0-9C4C-C451DB2B8788}">
      <dgm:prSet/>
      <dgm:spPr/>
      <dgm:t>
        <a:bodyPr/>
        <a:lstStyle/>
        <a:p>
          <a:endParaRPr lang="hr-HR"/>
        </a:p>
      </dgm:t>
    </dgm:pt>
    <dgm:pt modelId="{66EDF76C-341A-479B-AA43-3835A54BC783}" type="sibTrans" cxnId="{A1176586-2F55-4CE0-9C4C-C451DB2B8788}">
      <dgm:prSet/>
      <dgm:spPr/>
      <dgm:t>
        <a:bodyPr/>
        <a:lstStyle/>
        <a:p>
          <a:endParaRPr lang="hr-HR"/>
        </a:p>
      </dgm:t>
    </dgm:pt>
    <dgm:pt modelId="{2577BC77-DF30-49D3-BDAA-18CF4E530B50}">
      <dgm:prSet custT="1"/>
      <dgm:spPr/>
      <dgm:t>
        <a:bodyPr/>
        <a:lstStyle/>
        <a:p>
          <a:br>
            <a:rPr lang="hr-HR" sz="1000" b="0" i="0" baseline="0" dirty="0"/>
          </a:br>
          <a:r>
            <a:rPr lang="hr-HR" sz="1200" b="1" i="0" baseline="0" dirty="0"/>
            <a:t>MARŽA 0 - </a:t>
          </a:r>
          <a:r>
            <a:rPr lang="hr-HR" sz="1200" b="0" i="0" baseline="0" dirty="0"/>
            <a:t>ako je aktivna  ova opcija program podrazumijeva da je marža 0 - skladište se vodi po nabavnim cijenama. </a:t>
          </a:r>
          <a:br>
            <a:rPr lang="hr-HR" sz="1200" b="0" i="0" baseline="0" dirty="0"/>
          </a:br>
          <a:br>
            <a:rPr lang="hr-HR" sz="1200" b="0" i="0" baseline="0" dirty="0"/>
          </a:br>
          <a:r>
            <a:rPr lang="hr-HR" sz="1200" b="1" i="0" baseline="0" dirty="0"/>
            <a:t>KONTROLA MINUSA U PJ</a:t>
          </a:r>
          <a:r>
            <a:rPr lang="hr-HR" sz="1200" b="0" i="0" baseline="0" dirty="0"/>
            <a:t> -  kontrola ulaska u minus na nivou više poslovnih jedinica, ne dopušta izdavanje robe ukoliko količina prijeđe zbroj količina u zadanim poslovnim jedinicama.</a:t>
          </a:r>
          <a:br>
            <a:rPr lang="hr-HR" sz="1200" b="0" i="0" baseline="0" dirty="0"/>
          </a:br>
          <a:br>
            <a:rPr lang="hr-HR" sz="1200" b="0" i="0" baseline="0" dirty="0"/>
          </a:br>
          <a:r>
            <a:rPr lang="hr-HR" sz="1200" b="1" i="0" baseline="0" dirty="0"/>
            <a:t>AUTO ZADUŽIVANJE</a:t>
          </a:r>
          <a:r>
            <a:rPr lang="hr-HR" sz="1200" b="0" i="0" baseline="0" dirty="0"/>
            <a:t>– ovu opciju možete aktivirati u onim poslovnim jedinicama koje nemaju zalihe nego idu u minus prilikom prodaje i pune se iz drugih poslovnih jedinica. Za definiciju je potrebno pristupiti u konkretnu poslovnu jedinicu odrediti poslovnu jedinicu iz koje će dolaziti zaduženje, odrediti vrstu dokumenta i šifru partnera.</a:t>
          </a:r>
          <a:br>
            <a:rPr lang="hr-HR" sz="1200" b="0" i="0" baseline="0" dirty="0"/>
          </a:br>
          <a:br>
            <a:rPr lang="hr-HR" sz="1200" b="0" i="0" baseline="0" dirty="0"/>
          </a:br>
          <a:r>
            <a:rPr lang="hr-HR" sz="1200" b="1" i="0" baseline="0" dirty="0"/>
            <a:t>PONUDI PRODAJNU CIJENU IZ ŠIFRARNIKA KOD ULAZA - </a:t>
          </a:r>
          <a:r>
            <a:rPr lang="hr-HR" sz="1200" b="0" i="0" baseline="0" dirty="0"/>
            <a:t>ako stavite potvrdu u kontrolno polje u ulaznim dokumentima program će Vam nuditi prodajnu cijenu VPC ili MPC koja je definirana u </a:t>
          </a:r>
          <a:r>
            <a:rPr lang="hr-HR" sz="1200" b="0" i="0" baseline="0" dirty="0" err="1"/>
            <a:t>šifrarniku</a:t>
          </a:r>
          <a:r>
            <a:rPr lang="hr-HR" sz="1200" b="0" i="0" baseline="0" dirty="0"/>
            <a:t> umjesto zadnje prodajne cijene</a:t>
          </a:r>
          <a:br>
            <a:rPr lang="hr-HR" sz="1200" b="0" i="0" baseline="0" dirty="0"/>
          </a:br>
          <a:br>
            <a:rPr lang="hr-HR" sz="1200" b="0" i="0" baseline="0" dirty="0"/>
          </a:br>
          <a:r>
            <a:rPr lang="hr-HR" sz="1200" b="1" i="0" baseline="0" dirty="0"/>
            <a:t>PONUDI PRODAJNU CIJENU IZ ŠIFRARNIKA KOD IZLAZA</a:t>
          </a:r>
          <a:br>
            <a:rPr lang="hr-HR" sz="1200" b="1" i="0" baseline="0" dirty="0"/>
          </a:br>
          <a:r>
            <a:rPr lang="hr-HR" sz="1200" i="0" baseline="0" dirty="0"/>
            <a:t>Aktivacijom u </a:t>
          </a:r>
          <a:r>
            <a:rPr lang="hr-HR" sz="1200" b="0" i="0" baseline="0" dirty="0"/>
            <a:t>izlaznim dokumentima u polje prodajna cijena program će ponuditi cijenu definiranu u </a:t>
          </a:r>
          <a:r>
            <a:rPr lang="hr-HR" sz="1200" b="0" i="0" baseline="0" dirty="0" err="1"/>
            <a:t>šifrarniku</a:t>
          </a:r>
          <a:r>
            <a:rPr lang="hr-HR" sz="1200" b="0" i="0" baseline="0" dirty="0"/>
            <a:t> artikala, a ne cijenu sa zaliha. </a:t>
          </a:r>
          <a:br>
            <a:rPr lang="hr-HR" sz="1200" b="0" i="0" baseline="0" dirty="0"/>
          </a:br>
          <a:r>
            <a:rPr lang="hr-HR" sz="1200" b="0" i="0" baseline="0" dirty="0"/>
            <a:t>Ako je aktivna opcija isključivi unos tada nije moguće promijeniti prodajnu cijenu u ulaznim ili izlaznim dokumentima već </a:t>
          </a:r>
          <a:r>
            <a:rPr lang="hr-HR" sz="1200" b="1" i="1" baseline="0" dirty="0"/>
            <a:t>isključivo</a:t>
          </a:r>
          <a:r>
            <a:rPr lang="hr-HR" sz="1200" b="0" i="0" baseline="0" dirty="0"/>
            <a:t> ide cijena definirana u </a:t>
          </a:r>
          <a:r>
            <a:rPr lang="hr-HR" sz="1200" b="0" i="0" baseline="0" dirty="0" err="1"/>
            <a:t>šifrarniku</a:t>
          </a:r>
          <a:r>
            <a:rPr lang="hr-HR" sz="1200" b="0" i="0" baseline="0" dirty="0"/>
            <a:t>.</a:t>
          </a:r>
          <a:br>
            <a:rPr lang="hr-HR" sz="1000" b="0" i="0" baseline="0" dirty="0"/>
          </a:br>
          <a:br>
            <a:rPr lang="hr-HR" sz="1000" b="0" i="0" baseline="0" dirty="0"/>
          </a:br>
          <a:endParaRPr lang="hr-HR" sz="1000" dirty="0"/>
        </a:p>
      </dgm:t>
    </dgm:pt>
    <dgm:pt modelId="{5866F3B1-88F5-4F2D-9045-84840120CCE2}" type="parTrans" cxnId="{0D7638BF-DDC1-4154-A23D-A3EAEFEBB4C0}">
      <dgm:prSet/>
      <dgm:spPr/>
      <dgm:t>
        <a:bodyPr/>
        <a:lstStyle/>
        <a:p>
          <a:endParaRPr lang="hr-HR"/>
        </a:p>
      </dgm:t>
    </dgm:pt>
    <dgm:pt modelId="{24681718-7432-4BE1-BA5E-39DDBB400B71}" type="sibTrans" cxnId="{0D7638BF-DDC1-4154-A23D-A3EAEFEBB4C0}">
      <dgm:prSet/>
      <dgm:spPr/>
      <dgm:t>
        <a:bodyPr/>
        <a:lstStyle/>
        <a:p>
          <a:endParaRPr lang="hr-HR"/>
        </a:p>
      </dgm:t>
    </dgm:pt>
    <dgm:pt modelId="{E96068E1-29F9-4389-86B4-5E699D3E826B}" type="pres">
      <dgm:prSet presAssocID="{B392DDAE-C17C-4EA6-B083-E946321F62C7}" presName="linear" presStyleCnt="0">
        <dgm:presLayoutVars>
          <dgm:animLvl val="lvl"/>
          <dgm:resizeHandles val="exact"/>
        </dgm:presLayoutVars>
      </dgm:prSet>
      <dgm:spPr/>
    </dgm:pt>
    <dgm:pt modelId="{39F944DA-440D-4975-981E-288CE4763142}" type="pres">
      <dgm:prSet presAssocID="{6C49F42C-FFE3-47B4-ACE3-A85DAD4A78F9}" presName="parentText" presStyleLbl="node1" presStyleIdx="0" presStyleCnt="2" custScaleY="77804" custLinFactY="-8616" custLinFactNeighborX="-251" custLinFactNeighborY="-100000">
        <dgm:presLayoutVars>
          <dgm:chMax val="0"/>
          <dgm:bulletEnabled val="1"/>
        </dgm:presLayoutVars>
      </dgm:prSet>
      <dgm:spPr/>
    </dgm:pt>
    <dgm:pt modelId="{9EF88F35-C790-4911-B736-370EA01AE024}" type="pres">
      <dgm:prSet presAssocID="{66EDF76C-341A-479B-AA43-3835A54BC783}" presName="spacer" presStyleCnt="0"/>
      <dgm:spPr/>
    </dgm:pt>
    <dgm:pt modelId="{8F851E90-516B-4A38-9D35-0E14C8880F4D}" type="pres">
      <dgm:prSet presAssocID="{2577BC77-DF30-49D3-BDAA-18CF4E530B50}" presName="parentText" presStyleLbl="node1" presStyleIdx="1" presStyleCnt="2" custScaleY="113480">
        <dgm:presLayoutVars>
          <dgm:chMax val="0"/>
          <dgm:bulletEnabled val="1"/>
        </dgm:presLayoutVars>
      </dgm:prSet>
      <dgm:spPr/>
    </dgm:pt>
  </dgm:ptLst>
  <dgm:cxnLst>
    <dgm:cxn modelId="{B97A494D-7F23-4A0D-AB80-40A3C54B13A3}" type="presOf" srcId="{2577BC77-DF30-49D3-BDAA-18CF4E530B50}" destId="{8F851E90-516B-4A38-9D35-0E14C8880F4D}" srcOrd="0" destOrd="0" presId="urn:microsoft.com/office/officeart/2005/8/layout/vList2"/>
    <dgm:cxn modelId="{A1176586-2F55-4CE0-9C4C-C451DB2B8788}" srcId="{B392DDAE-C17C-4EA6-B083-E946321F62C7}" destId="{6C49F42C-FFE3-47B4-ACE3-A85DAD4A78F9}" srcOrd="0" destOrd="0" parTransId="{F1D4D3AD-9397-4EF0-8D0F-3D1BEFC3B7C0}" sibTransId="{66EDF76C-341A-479B-AA43-3835A54BC783}"/>
    <dgm:cxn modelId="{981F929B-45C1-41C5-ABE7-12034F0AB566}" type="presOf" srcId="{B392DDAE-C17C-4EA6-B083-E946321F62C7}" destId="{E96068E1-29F9-4389-86B4-5E699D3E826B}" srcOrd="0" destOrd="0" presId="urn:microsoft.com/office/officeart/2005/8/layout/vList2"/>
    <dgm:cxn modelId="{0D7638BF-DDC1-4154-A23D-A3EAEFEBB4C0}" srcId="{B392DDAE-C17C-4EA6-B083-E946321F62C7}" destId="{2577BC77-DF30-49D3-BDAA-18CF4E530B50}" srcOrd="1" destOrd="0" parTransId="{5866F3B1-88F5-4F2D-9045-84840120CCE2}" sibTransId="{24681718-7432-4BE1-BA5E-39DDBB400B71}"/>
    <dgm:cxn modelId="{ABBF77DD-D8B6-4C7C-91CC-E55F771D64D3}" type="presOf" srcId="{6C49F42C-FFE3-47B4-ACE3-A85DAD4A78F9}" destId="{39F944DA-440D-4975-981E-288CE4763142}" srcOrd="0" destOrd="0" presId="urn:microsoft.com/office/officeart/2005/8/layout/vList2"/>
    <dgm:cxn modelId="{83303201-719B-4464-8098-499ECB28A567}" type="presParOf" srcId="{E96068E1-29F9-4389-86B4-5E699D3E826B}" destId="{39F944DA-440D-4975-981E-288CE4763142}" srcOrd="0" destOrd="0" presId="urn:microsoft.com/office/officeart/2005/8/layout/vList2"/>
    <dgm:cxn modelId="{3627C2DA-E8C0-4E05-899C-C949BCF40EE2}" type="presParOf" srcId="{E96068E1-29F9-4389-86B4-5E699D3E826B}" destId="{9EF88F35-C790-4911-B736-370EA01AE024}" srcOrd="1" destOrd="0" presId="urn:microsoft.com/office/officeart/2005/8/layout/vList2"/>
    <dgm:cxn modelId="{DE5F18B9-B485-49DC-B83C-2F917E7C836A}" type="presParOf" srcId="{E96068E1-29F9-4389-86B4-5E699D3E826B}" destId="{8F851E90-516B-4A38-9D35-0E14C8880F4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C7DCAD-C08F-4B92-BB0F-841E77E24770}"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hr-HR"/>
        </a:p>
      </dgm:t>
    </dgm:pt>
    <dgm:pt modelId="{843953C5-EE0D-486E-99EB-824AD5137B14}">
      <dgm:prSet/>
      <dgm:spPr/>
      <dgm:t>
        <a:bodyPr/>
        <a:lstStyle/>
        <a:p>
          <a:r>
            <a:rPr lang="hr-HR" b="1" i="0" baseline="0" dirty="0"/>
            <a:t>Dodavanje novog partnera upisom OIB-a i povlačenjem podataka direktno s Trgovačkog suda</a:t>
          </a:r>
          <a:br>
            <a:rPr lang="hr-HR" b="1" i="0" baseline="0" dirty="0"/>
          </a:br>
          <a:br>
            <a:rPr lang="hr-HR" b="0" i="0" baseline="0" dirty="0"/>
          </a:br>
          <a:r>
            <a:rPr lang="hr-HR" b="0" i="0" baseline="0" dirty="0"/>
            <a:t>Otvorite novog partnera, upišite samo OIB te </a:t>
          </a:r>
          <a:r>
            <a:rPr lang="hr-HR" dirty="0"/>
            <a:t>k</a:t>
          </a:r>
          <a:r>
            <a:rPr lang="hr-HR" b="0" i="0" baseline="0" dirty="0"/>
            <a:t>lik na znak ikonu globus, program će povući podatke o partneru s Trgovačkog suda  i klikom na OK će ih upisati u za to predviđena polja.</a:t>
          </a:r>
          <a:br>
            <a:rPr lang="hr-HR" b="0" i="0" baseline="0" dirty="0"/>
          </a:br>
          <a:br>
            <a:rPr lang="hr-HR" dirty="0"/>
          </a:br>
          <a:r>
            <a:rPr lang="hr-HR" b="1" i="0" baseline="0" dirty="0"/>
            <a:t>Rabat kupcu</a:t>
          </a:r>
          <a:r>
            <a:rPr lang="hr-HR" b="0" i="0" baseline="0" dirty="0"/>
            <a:t>– jedinstveni rabat za tog kupca, vrijedi za sve artikle osim onih koji imaju ograničenje MAKSIMALNI RABAT definiran u šifri artikla.</a:t>
          </a:r>
          <a:br>
            <a:rPr lang="hr-HR" b="0" i="0" baseline="0" dirty="0"/>
          </a:br>
          <a:br>
            <a:rPr lang="hr-HR" b="0" i="0" baseline="0" dirty="0"/>
          </a:br>
          <a:r>
            <a:rPr lang="pl-PL" b="1" i="0" baseline="0" dirty="0"/>
            <a:t>Dodatni rabat</a:t>
          </a:r>
          <a:r>
            <a:rPr lang="pl-PL" b="0" i="0" baseline="0" dirty="0"/>
            <a:t>– upisuje se dodatni rabat za kupca, računa se kao rabat na osnovni rabat</a:t>
          </a:r>
          <a:br>
            <a:rPr lang="pl-PL" b="0" i="0" baseline="0" dirty="0"/>
          </a:br>
          <a:br>
            <a:rPr lang="pl-PL" b="0" i="0" baseline="0" dirty="0"/>
          </a:br>
          <a:r>
            <a:rPr lang="hr-HR" b="1" i="0" baseline="0" dirty="0"/>
            <a:t>D.V.O. partnera</a:t>
          </a:r>
          <a:r>
            <a:rPr lang="hr-HR" b="0" i="0" baseline="0" dirty="0"/>
            <a:t>– valutna odgoda plaćanja koja će se automatski upisati u sve izlazne dokumente i ulazne.</a:t>
          </a:r>
          <a:br>
            <a:rPr lang="hr-HR" b="0" i="0" baseline="0" dirty="0"/>
          </a:br>
          <a:br>
            <a:rPr lang="hr-HR" b="0" i="0" baseline="0" dirty="0"/>
          </a:br>
          <a:r>
            <a:rPr lang="hr-HR" b="1" i="0" baseline="0" dirty="0"/>
            <a:t>Teritorij</a:t>
          </a:r>
          <a:r>
            <a:rPr lang="hr-HR" b="0" i="0" baseline="0" dirty="0"/>
            <a:t> - dugme kojim određujete teritorijalnu pripadnost partnera, varijante su Domaći. </a:t>
          </a:r>
          <a:r>
            <a:rPr lang="hr-HR" dirty="0"/>
            <a:t>Unutar </a:t>
          </a:r>
          <a:r>
            <a:rPr lang="hr-HR" b="0" i="0" baseline="0" dirty="0"/>
            <a:t>EU, Izvan EU i Građani.</a:t>
          </a:r>
          <a:br>
            <a:rPr lang="hr-HR" b="0" i="0" baseline="0" dirty="0"/>
          </a:br>
          <a:br>
            <a:rPr lang="hr-HR" b="0" i="0" baseline="0" dirty="0"/>
          </a:br>
          <a:r>
            <a:rPr lang="hr-HR" b="1" i="0" baseline="0" dirty="0"/>
            <a:t>Partner prima e-račun</a:t>
          </a:r>
          <a:r>
            <a:rPr lang="hr-HR" b="0" i="0" baseline="0" dirty="0"/>
            <a:t> - dugme se aktivira ukoliko želimo tom partneru slati izlazne račune kao </a:t>
          </a:r>
          <a:r>
            <a:rPr lang="hr-HR" b="0" i="0" baseline="0" dirty="0" err="1"/>
            <a:t>eRačun</a:t>
          </a:r>
          <a:br>
            <a:rPr lang="hr-HR" b="0" i="0" baseline="0" dirty="0"/>
          </a:br>
          <a:br>
            <a:rPr lang="hr-HR" b="0" i="0" baseline="0" dirty="0"/>
          </a:br>
          <a:r>
            <a:rPr lang="hr-HR" b="1" i="0" baseline="0" dirty="0"/>
            <a:t>KAKO OTVORITI  VIŠE POSLOVNIH JEDINICA UNUTAR PARTNERA</a:t>
          </a:r>
          <a:br>
            <a:rPr lang="hr-HR" b="1" i="0" baseline="0" dirty="0"/>
          </a:br>
          <a:br>
            <a:rPr lang="hr-HR" b="1" i="0" baseline="0" dirty="0"/>
          </a:br>
          <a:r>
            <a:rPr lang="hr-HR" b="0" i="0" baseline="0" dirty="0"/>
            <a:t>Ako partner ima više poslovnih jedinica njih unosimo tako da s F12 pristupimo i dodamo ih u odgovarajućeg partnera.</a:t>
          </a:r>
          <a:br>
            <a:rPr lang="hr-HR" b="0" i="0" baseline="0" dirty="0"/>
          </a:br>
          <a:br>
            <a:rPr lang="hr-HR" b="0" i="0" baseline="0" dirty="0"/>
          </a:br>
          <a:r>
            <a:rPr lang="hr-HR" dirty="0"/>
            <a:t>D</a:t>
          </a:r>
          <a:r>
            <a:rPr lang="hr-HR" b="0" i="0" baseline="0" dirty="0"/>
            <a:t>esnim klikom na partnera u pregledu pozivate opciju za poslati e-mail partneru ili link na web stranicu dotičnog partnera, pod pretpostavkom da su ta polja unutar partnera popunjena.</a:t>
          </a:r>
          <a:br>
            <a:rPr lang="hr-HR" b="0" i="0" baseline="0" dirty="0"/>
          </a:br>
          <a:br>
            <a:rPr lang="hr-HR" b="1" i="0" baseline="0" dirty="0"/>
          </a:br>
          <a:endParaRPr lang="hr-HR" dirty="0"/>
        </a:p>
      </dgm:t>
    </dgm:pt>
    <dgm:pt modelId="{B9B33675-963C-4EED-A0F8-B0F0C8D233BB}" type="parTrans" cxnId="{1FADDB07-BFDB-49CC-89C8-1F4508793793}">
      <dgm:prSet/>
      <dgm:spPr/>
      <dgm:t>
        <a:bodyPr/>
        <a:lstStyle/>
        <a:p>
          <a:endParaRPr lang="hr-HR"/>
        </a:p>
      </dgm:t>
    </dgm:pt>
    <dgm:pt modelId="{3A847676-D5D2-4530-AF00-D7E8237C178E}" type="sibTrans" cxnId="{1FADDB07-BFDB-49CC-89C8-1F4508793793}">
      <dgm:prSet/>
      <dgm:spPr/>
      <dgm:t>
        <a:bodyPr/>
        <a:lstStyle/>
        <a:p>
          <a:endParaRPr lang="hr-HR"/>
        </a:p>
      </dgm:t>
    </dgm:pt>
    <dgm:pt modelId="{C6BF0B06-D944-41BB-84D5-FB28A72BD399}" type="pres">
      <dgm:prSet presAssocID="{38C7DCAD-C08F-4B92-BB0F-841E77E24770}" presName="linear" presStyleCnt="0">
        <dgm:presLayoutVars>
          <dgm:animLvl val="lvl"/>
          <dgm:resizeHandles val="exact"/>
        </dgm:presLayoutVars>
      </dgm:prSet>
      <dgm:spPr/>
    </dgm:pt>
    <dgm:pt modelId="{54E1D23C-5B1E-4347-A10B-F1EE2C55C95F}" type="pres">
      <dgm:prSet presAssocID="{843953C5-EE0D-486E-99EB-824AD5137B14}" presName="parentText" presStyleLbl="node1" presStyleIdx="0" presStyleCnt="1">
        <dgm:presLayoutVars>
          <dgm:chMax val="0"/>
          <dgm:bulletEnabled val="1"/>
        </dgm:presLayoutVars>
      </dgm:prSet>
      <dgm:spPr/>
    </dgm:pt>
  </dgm:ptLst>
  <dgm:cxnLst>
    <dgm:cxn modelId="{1FADDB07-BFDB-49CC-89C8-1F4508793793}" srcId="{38C7DCAD-C08F-4B92-BB0F-841E77E24770}" destId="{843953C5-EE0D-486E-99EB-824AD5137B14}" srcOrd="0" destOrd="0" parTransId="{B9B33675-963C-4EED-A0F8-B0F0C8D233BB}" sibTransId="{3A847676-D5D2-4530-AF00-D7E8237C178E}"/>
    <dgm:cxn modelId="{8C063ECD-4B7D-41B9-8F0B-6EBBDDE2E32C}" type="presOf" srcId="{843953C5-EE0D-486E-99EB-824AD5137B14}" destId="{54E1D23C-5B1E-4347-A10B-F1EE2C55C95F}" srcOrd="0" destOrd="0" presId="urn:microsoft.com/office/officeart/2005/8/layout/vList2"/>
    <dgm:cxn modelId="{2B8750F0-18B1-4220-A7E6-586715B5D8FF}" type="presOf" srcId="{38C7DCAD-C08F-4B92-BB0F-841E77E24770}" destId="{C6BF0B06-D944-41BB-84D5-FB28A72BD399}" srcOrd="0" destOrd="0" presId="urn:microsoft.com/office/officeart/2005/8/layout/vList2"/>
    <dgm:cxn modelId="{62829B5D-507D-4461-80AF-49C6CE3464E8}" type="presParOf" srcId="{C6BF0B06-D944-41BB-84D5-FB28A72BD399}" destId="{54E1D23C-5B1E-4347-A10B-F1EE2C55C95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CB6675-4D80-44B4-B296-2DDD5A9D443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hr-HR"/>
        </a:p>
      </dgm:t>
    </dgm:pt>
    <dgm:pt modelId="{54186D43-416E-4947-8E97-C39A6C34FEFD}">
      <dgm:prSet/>
      <dgm:spPr/>
      <dgm:t>
        <a:bodyPr/>
        <a:lstStyle/>
        <a:p>
          <a:r>
            <a:rPr lang="hr-HR" b="0" i="0" baseline="0"/>
            <a:t>Šifra artikla sastoji se od sedam znamenki; grupe i podgrupe - prve četiri znamenke te broja artikla - zadnje tri znamenke. Slaganje artikala po grupama i podgrupama nema ovisi o organizaciji i potrebama poduzetnika. </a:t>
          </a:r>
          <a:endParaRPr lang="hr-HR"/>
        </a:p>
      </dgm:t>
    </dgm:pt>
    <dgm:pt modelId="{4F93E9A8-DE30-41DD-8DF4-8E440BD62AD4}" type="parTrans" cxnId="{DDC7D988-16B4-4365-87CF-F98FD36D53E4}">
      <dgm:prSet/>
      <dgm:spPr/>
      <dgm:t>
        <a:bodyPr/>
        <a:lstStyle/>
        <a:p>
          <a:endParaRPr lang="hr-HR"/>
        </a:p>
      </dgm:t>
    </dgm:pt>
    <dgm:pt modelId="{C9717866-76F0-446E-9D4D-13B917BB1642}" type="sibTrans" cxnId="{DDC7D988-16B4-4365-87CF-F98FD36D53E4}">
      <dgm:prSet/>
      <dgm:spPr/>
      <dgm:t>
        <a:bodyPr/>
        <a:lstStyle/>
        <a:p>
          <a:endParaRPr lang="hr-HR"/>
        </a:p>
      </dgm:t>
    </dgm:pt>
    <dgm:pt modelId="{998E5390-7B4C-44CE-9B93-DE09E9C54687}">
      <dgm:prSet/>
      <dgm:spPr/>
      <dgm:t>
        <a:bodyPr/>
        <a:lstStyle/>
        <a:p>
          <a:r>
            <a:rPr lang="hr-HR" b="1" i="0" baseline="0" dirty="0"/>
            <a:t>OTVARANJE GRUPE</a:t>
          </a:r>
        </a:p>
        <a:p>
          <a:r>
            <a:rPr lang="hr-HR" b="0" i="0" baseline="0" dirty="0"/>
            <a:t>Inicijalno su na ekranu prikazane grupe i podgrupe, prikaz se može aktivirati ili deaktivirati na dugme Grupe/Podgrupe. Pozicionirajte se na tabelu grupe i tipkom F9 DODAJ otvorite prozor za definiciju nove grupe. Potrebno je definirati naziv, a jedinicu mjere i tarifni broj po želji, ako ih upišete prenijet će ih na podgrupu i artikl uz mogućnost izmjene. </a:t>
          </a:r>
          <a:endParaRPr lang="hr-HR" dirty="0"/>
        </a:p>
      </dgm:t>
    </dgm:pt>
    <dgm:pt modelId="{D3BE4CCE-5BE8-4EE5-95C1-7163B21B85C8}" type="parTrans" cxnId="{7DC52D18-E9A8-429A-B21E-F69E10FDA272}">
      <dgm:prSet/>
      <dgm:spPr/>
      <dgm:t>
        <a:bodyPr/>
        <a:lstStyle/>
        <a:p>
          <a:endParaRPr lang="hr-HR"/>
        </a:p>
      </dgm:t>
    </dgm:pt>
    <dgm:pt modelId="{BAF7A727-E5EC-4880-9D6A-385845F2CBB2}" type="sibTrans" cxnId="{7DC52D18-E9A8-429A-B21E-F69E10FDA272}">
      <dgm:prSet/>
      <dgm:spPr/>
      <dgm:t>
        <a:bodyPr/>
        <a:lstStyle/>
        <a:p>
          <a:endParaRPr lang="hr-HR"/>
        </a:p>
      </dgm:t>
    </dgm:pt>
    <dgm:pt modelId="{550E1448-69F7-401B-9B94-58822AAB7AD1}">
      <dgm:prSet/>
      <dgm:spPr/>
      <dgm:t>
        <a:bodyPr/>
        <a:lstStyle/>
        <a:p>
          <a:r>
            <a:rPr lang="hr-HR" b="1" i="0" baseline="0" dirty="0"/>
            <a:t>OTVARANJE PODGRUPE</a:t>
          </a:r>
          <a:br>
            <a:rPr lang="hr-HR" b="0" i="0" baseline="0" dirty="0"/>
          </a:br>
          <a:r>
            <a:rPr lang="hr-HR" b="0" i="0" baseline="0" dirty="0"/>
            <a:t>Odaberite grupu unutar koje otvarate podgrupu, zatim se pozicionirajte na tabelu podgrupe i tipkom F9 DODAJ otvorite prozor za definiciju nove podgrupe. Inicijalno se prepisuju postavke definirane za grupu, mijenjate ih jednostavnim upisom drugih podataka.</a:t>
          </a:r>
          <a:endParaRPr lang="hr-HR" dirty="0"/>
        </a:p>
      </dgm:t>
    </dgm:pt>
    <dgm:pt modelId="{D8C4FE36-24D2-4F47-9A9C-5857B4629667}" type="parTrans" cxnId="{5A8070D9-C75B-45E7-AF5A-D333148950BC}">
      <dgm:prSet/>
      <dgm:spPr/>
      <dgm:t>
        <a:bodyPr/>
        <a:lstStyle/>
        <a:p>
          <a:endParaRPr lang="hr-HR"/>
        </a:p>
      </dgm:t>
    </dgm:pt>
    <dgm:pt modelId="{0BA4C240-C251-4F39-A4E5-CBB937865EA2}" type="sibTrans" cxnId="{5A8070D9-C75B-45E7-AF5A-D333148950BC}">
      <dgm:prSet/>
      <dgm:spPr/>
      <dgm:t>
        <a:bodyPr/>
        <a:lstStyle/>
        <a:p>
          <a:endParaRPr lang="hr-HR"/>
        </a:p>
      </dgm:t>
    </dgm:pt>
    <dgm:pt modelId="{981FD7A8-FA97-4505-9E56-2B0E516FE4B8}">
      <dgm:prSet/>
      <dgm:spPr/>
      <dgm:t>
        <a:bodyPr/>
        <a:lstStyle/>
        <a:p>
          <a:r>
            <a:rPr lang="hr-HR" b="1" i="0" baseline="0" dirty="0"/>
            <a:t>OTVARANJE ARTIKLA</a:t>
          </a:r>
          <a:br>
            <a:rPr lang="hr-HR" b="1" i="0" baseline="0" dirty="0"/>
          </a:br>
          <a:r>
            <a:rPr lang="hr-HR" b="0" i="0" baseline="0" dirty="0"/>
            <a:t>Pozicionirajte se na grupu i podgrupu unutar kojih otvarate artikl, zatim se pozicionirajte na tabelu artikala i tipkom F9 DODAJ otvorite prozor za definiciju novog artikla.</a:t>
          </a:r>
          <a:endParaRPr lang="hr-HR" dirty="0"/>
        </a:p>
      </dgm:t>
    </dgm:pt>
    <dgm:pt modelId="{82B1ABB6-C2F7-4878-8BBD-74540B4B3C1B}" type="parTrans" cxnId="{25DD1C75-01BF-4934-81D1-05E8AF1D5220}">
      <dgm:prSet/>
      <dgm:spPr/>
      <dgm:t>
        <a:bodyPr/>
        <a:lstStyle/>
        <a:p>
          <a:endParaRPr lang="hr-HR"/>
        </a:p>
      </dgm:t>
    </dgm:pt>
    <dgm:pt modelId="{F1710F4B-F598-4051-A567-F2CB43B684CF}" type="sibTrans" cxnId="{25DD1C75-01BF-4934-81D1-05E8AF1D5220}">
      <dgm:prSet/>
      <dgm:spPr/>
      <dgm:t>
        <a:bodyPr/>
        <a:lstStyle/>
        <a:p>
          <a:endParaRPr lang="hr-HR"/>
        </a:p>
      </dgm:t>
    </dgm:pt>
    <dgm:pt modelId="{367B8D2D-84E7-41E6-8288-8F21FDF33634}">
      <dgm:prSet/>
      <dgm:spPr/>
      <dgm:t>
        <a:bodyPr/>
        <a:lstStyle/>
        <a:p>
          <a:r>
            <a:rPr lang="hr-HR" b="0" i="0" baseline="0"/>
            <a:t>Savjet – u tabeli Artikl u polju šifra možete upisati prve četiri oznake grupe i podgrupe npr 0102 te dodaj otvara se novi artikl unutar grupe 01 i podgrupe 02. </a:t>
          </a:r>
          <a:endParaRPr lang="hr-HR"/>
        </a:p>
      </dgm:t>
    </dgm:pt>
    <dgm:pt modelId="{8D4C05A7-AC2B-4491-8DC5-DC273CA331E8}" type="parTrans" cxnId="{11DA25D3-C973-4FE4-914E-3E2A2241C444}">
      <dgm:prSet/>
      <dgm:spPr/>
      <dgm:t>
        <a:bodyPr/>
        <a:lstStyle/>
        <a:p>
          <a:endParaRPr lang="hr-HR"/>
        </a:p>
      </dgm:t>
    </dgm:pt>
    <dgm:pt modelId="{DCD51CA6-446B-4D45-8153-07790519FE39}" type="sibTrans" cxnId="{11DA25D3-C973-4FE4-914E-3E2A2241C444}">
      <dgm:prSet/>
      <dgm:spPr/>
      <dgm:t>
        <a:bodyPr/>
        <a:lstStyle/>
        <a:p>
          <a:endParaRPr lang="hr-HR"/>
        </a:p>
      </dgm:t>
    </dgm:pt>
    <dgm:pt modelId="{5A8E6F87-BF51-411B-87D0-3B39C32960D1}" type="pres">
      <dgm:prSet presAssocID="{34CB6675-4D80-44B4-B296-2DDD5A9D443D}" presName="linear" presStyleCnt="0">
        <dgm:presLayoutVars>
          <dgm:animLvl val="lvl"/>
          <dgm:resizeHandles val="exact"/>
        </dgm:presLayoutVars>
      </dgm:prSet>
      <dgm:spPr/>
    </dgm:pt>
    <dgm:pt modelId="{0287753B-1477-4880-9D0A-688F16BD21E9}" type="pres">
      <dgm:prSet presAssocID="{54186D43-416E-4947-8E97-C39A6C34FEFD}" presName="parentText" presStyleLbl="node1" presStyleIdx="0" presStyleCnt="5">
        <dgm:presLayoutVars>
          <dgm:chMax val="0"/>
          <dgm:bulletEnabled val="1"/>
        </dgm:presLayoutVars>
      </dgm:prSet>
      <dgm:spPr/>
    </dgm:pt>
    <dgm:pt modelId="{1FDFD966-6600-4E30-99D9-492FDF1E362A}" type="pres">
      <dgm:prSet presAssocID="{C9717866-76F0-446E-9D4D-13B917BB1642}" presName="spacer" presStyleCnt="0"/>
      <dgm:spPr/>
    </dgm:pt>
    <dgm:pt modelId="{46026163-2934-4564-8800-27769C024281}" type="pres">
      <dgm:prSet presAssocID="{998E5390-7B4C-44CE-9B93-DE09E9C54687}" presName="parentText" presStyleLbl="node1" presStyleIdx="1" presStyleCnt="5" custLinFactNeighborX="-224" custLinFactNeighborY="-22407">
        <dgm:presLayoutVars>
          <dgm:chMax val="0"/>
          <dgm:bulletEnabled val="1"/>
        </dgm:presLayoutVars>
      </dgm:prSet>
      <dgm:spPr/>
    </dgm:pt>
    <dgm:pt modelId="{56A6EC92-B82B-497C-931B-3EAB64C498CD}" type="pres">
      <dgm:prSet presAssocID="{BAF7A727-E5EC-4880-9D6A-385845F2CBB2}" presName="spacer" presStyleCnt="0"/>
      <dgm:spPr/>
    </dgm:pt>
    <dgm:pt modelId="{D280B86A-A3F0-45D5-B91D-E8B05DF10AB7}" type="pres">
      <dgm:prSet presAssocID="{550E1448-69F7-401B-9B94-58822AAB7AD1}" presName="parentText" presStyleLbl="node1" presStyleIdx="2" presStyleCnt="5">
        <dgm:presLayoutVars>
          <dgm:chMax val="0"/>
          <dgm:bulletEnabled val="1"/>
        </dgm:presLayoutVars>
      </dgm:prSet>
      <dgm:spPr/>
    </dgm:pt>
    <dgm:pt modelId="{54297DA5-972C-455D-8D4E-36F86F328424}" type="pres">
      <dgm:prSet presAssocID="{0BA4C240-C251-4F39-A4E5-CBB937865EA2}" presName="spacer" presStyleCnt="0"/>
      <dgm:spPr/>
    </dgm:pt>
    <dgm:pt modelId="{BAB5A0BF-1D98-41A1-BE3E-BACBB0512D85}" type="pres">
      <dgm:prSet presAssocID="{981FD7A8-FA97-4505-9E56-2B0E516FE4B8}" presName="parentText" presStyleLbl="node1" presStyleIdx="3" presStyleCnt="5">
        <dgm:presLayoutVars>
          <dgm:chMax val="0"/>
          <dgm:bulletEnabled val="1"/>
        </dgm:presLayoutVars>
      </dgm:prSet>
      <dgm:spPr/>
    </dgm:pt>
    <dgm:pt modelId="{49DE4E8E-6BDE-4CFA-A9F6-31692E97ADDF}" type="pres">
      <dgm:prSet presAssocID="{F1710F4B-F598-4051-A567-F2CB43B684CF}" presName="spacer" presStyleCnt="0"/>
      <dgm:spPr/>
    </dgm:pt>
    <dgm:pt modelId="{19BD8909-6AAE-4AEF-90C2-982AEFC50C99}" type="pres">
      <dgm:prSet presAssocID="{367B8D2D-84E7-41E6-8288-8F21FDF33634}" presName="parentText" presStyleLbl="node1" presStyleIdx="4" presStyleCnt="5">
        <dgm:presLayoutVars>
          <dgm:chMax val="0"/>
          <dgm:bulletEnabled val="1"/>
        </dgm:presLayoutVars>
      </dgm:prSet>
      <dgm:spPr/>
    </dgm:pt>
  </dgm:ptLst>
  <dgm:cxnLst>
    <dgm:cxn modelId="{CA1FED0F-4D3A-4B0E-80E9-B50FF57A8F0A}" type="presOf" srcId="{34CB6675-4D80-44B4-B296-2DDD5A9D443D}" destId="{5A8E6F87-BF51-411B-87D0-3B39C32960D1}" srcOrd="0" destOrd="0" presId="urn:microsoft.com/office/officeart/2005/8/layout/vList2"/>
    <dgm:cxn modelId="{7DC52D18-E9A8-429A-B21E-F69E10FDA272}" srcId="{34CB6675-4D80-44B4-B296-2DDD5A9D443D}" destId="{998E5390-7B4C-44CE-9B93-DE09E9C54687}" srcOrd="1" destOrd="0" parTransId="{D3BE4CCE-5BE8-4EE5-95C1-7163B21B85C8}" sibTransId="{BAF7A727-E5EC-4880-9D6A-385845F2CBB2}"/>
    <dgm:cxn modelId="{516C9F21-73E5-420E-A43C-B7B3733DB90C}" type="presOf" srcId="{550E1448-69F7-401B-9B94-58822AAB7AD1}" destId="{D280B86A-A3F0-45D5-B91D-E8B05DF10AB7}" srcOrd="0" destOrd="0" presId="urn:microsoft.com/office/officeart/2005/8/layout/vList2"/>
    <dgm:cxn modelId="{F5635A43-0B0D-4138-B83B-01FD65D594DB}" type="presOf" srcId="{998E5390-7B4C-44CE-9B93-DE09E9C54687}" destId="{46026163-2934-4564-8800-27769C024281}" srcOrd="0" destOrd="0" presId="urn:microsoft.com/office/officeart/2005/8/layout/vList2"/>
    <dgm:cxn modelId="{25DD1C75-01BF-4934-81D1-05E8AF1D5220}" srcId="{34CB6675-4D80-44B4-B296-2DDD5A9D443D}" destId="{981FD7A8-FA97-4505-9E56-2B0E516FE4B8}" srcOrd="3" destOrd="0" parTransId="{82B1ABB6-C2F7-4878-8BBD-74540B4B3C1B}" sibTransId="{F1710F4B-F598-4051-A567-F2CB43B684CF}"/>
    <dgm:cxn modelId="{EC86F775-9C05-4275-A44D-8550799A8293}" type="presOf" srcId="{54186D43-416E-4947-8E97-C39A6C34FEFD}" destId="{0287753B-1477-4880-9D0A-688F16BD21E9}" srcOrd="0" destOrd="0" presId="urn:microsoft.com/office/officeart/2005/8/layout/vList2"/>
    <dgm:cxn modelId="{DDC7D988-16B4-4365-87CF-F98FD36D53E4}" srcId="{34CB6675-4D80-44B4-B296-2DDD5A9D443D}" destId="{54186D43-416E-4947-8E97-C39A6C34FEFD}" srcOrd="0" destOrd="0" parTransId="{4F93E9A8-DE30-41DD-8DF4-8E440BD62AD4}" sibTransId="{C9717866-76F0-446E-9D4D-13B917BB1642}"/>
    <dgm:cxn modelId="{61B5A69F-1CD6-4627-BE7E-93FB9D7FE7C0}" type="presOf" srcId="{981FD7A8-FA97-4505-9E56-2B0E516FE4B8}" destId="{BAB5A0BF-1D98-41A1-BE3E-BACBB0512D85}" srcOrd="0" destOrd="0" presId="urn:microsoft.com/office/officeart/2005/8/layout/vList2"/>
    <dgm:cxn modelId="{4FB67FCE-6D16-4B61-A39B-E4E358127218}" type="presOf" srcId="{367B8D2D-84E7-41E6-8288-8F21FDF33634}" destId="{19BD8909-6AAE-4AEF-90C2-982AEFC50C99}" srcOrd="0" destOrd="0" presId="urn:microsoft.com/office/officeart/2005/8/layout/vList2"/>
    <dgm:cxn modelId="{11DA25D3-C973-4FE4-914E-3E2A2241C444}" srcId="{34CB6675-4D80-44B4-B296-2DDD5A9D443D}" destId="{367B8D2D-84E7-41E6-8288-8F21FDF33634}" srcOrd="4" destOrd="0" parTransId="{8D4C05A7-AC2B-4491-8DC5-DC273CA331E8}" sibTransId="{DCD51CA6-446B-4D45-8153-07790519FE39}"/>
    <dgm:cxn modelId="{5A8070D9-C75B-45E7-AF5A-D333148950BC}" srcId="{34CB6675-4D80-44B4-B296-2DDD5A9D443D}" destId="{550E1448-69F7-401B-9B94-58822AAB7AD1}" srcOrd="2" destOrd="0" parTransId="{D8C4FE36-24D2-4F47-9A9C-5857B4629667}" sibTransId="{0BA4C240-C251-4F39-A4E5-CBB937865EA2}"/>
    <dgm:cxn modelId="{6D120D38-2E0D-4490-8837-525084BDBFC6}" type="presParOf" srcId="{5A8E6F87-BF51-411B-87D0-3B39C32960D1}" destId="{0287753B-1477-4880-9D0A-688F16BD21E9}" srcOrd="0" destOrd="0" presId="urn:microsoft.com/office/officeart/2005/8/layout/vList2"/>
    <dgm:cxn modelId="{DD20DBA5-DA84-4C42-8A76-43B993396B61}" type="presParOf" srcId="{5A8E6F87-BF51-411B-87D0-3B39C32960D1}" destId="{1FDFD966-6600-4E30-99D9-492FDF1E362A}" srcOrd="1" destOrd="0" presId="urn:microsoft.com/office/officeart/2005/8/layout/vList2"/>
    <dgm:cxn modelId="{5010E8C5-FFB6-4060-8160-D2D988980EEF}" type="presParOf" srcId="{5A8E6F87-BF51-411B-87D0-3B39C32960D1}" destId="{46026163-2934-4564-8800-27769C024281}" srcOrd="2" destOrd="0" presId="urn:microsoft.com/office/officeart/2005/8/layout/vList2"/>
    <dgm:cxn modelId="{E6E581EA-A862-4D68-A8CF-C0530485D72E}" type="presParOf" srcId="{5A8E6F87-BF51-411B-87D0-3B39C32960D1}" destId="{56A6EC92-B82B-497C-931B-3EAB64C498CD}" srcOrd="3" destOrd="0" presId="urn:microsoft.com/office/officeart/2005/8/layout/vList2"/>
    <dgm:cxn modelId="{1A8AC79B-1815-4E27-842B-81A0918CA116}" type="presParOf" srcId="{5A8E6F87-BF51-411B-87D0-3B39C32960D1}" destId="{D280B86A-A3F0-45D5-B91D-E8B05DF10AB7}" srcOrd="4" destOrd="0" presId="urn:microsoft.com/office/officeart/2005/8/layout/vList2"/>
    <dgm:cxn modelId="{55436A8D-C39D-453F-AC76-3D820BABD0D5}" type="presParOf" srcId="{5A8E6F87-BF51-411B-87D0-3B39C32960D1}" destId="{54297DA5-972C-455D-8D4E-36F86F328424}" srcOrd="5" destOrd="0" presId="urn:microsoft.com/office/officeart/2005/8/layout/vList2"/>
    <dgm:cxn modelId="{53882A74-D099-4485-9B1F-FCB1DAF63BE7}" type="presParOf" srcId="{5A8E6F87-BF51-411B-87D0-3B39C32960D1}" destId="{BAB5A0BF-1D98-41A1-BE3E-BACBB0512D85}" srcOrd="6" destOrd="0" presId="urn:microsoft.com/office/officeart/2005/8/layout/vList2"/>
    <dgm:cxn modelId="{BB56581C-2036-487D-A702-2573E0AEE242}" type="presParOf" srcId="{5A8E6F87-BF51-411B-87D0-3B39C32960D1}" destId="{49DE4E8E-6BDE-4CFA-A9F6-31692E97ADDF}" srcOrd="7" destOrd="0" presId="urn:microsoft.com/office/officeart/2005/8/layout/vList2"/>
    <dgm:cxn modelId="{22D902E9-71DF-40B0-BF52-2B55E762F536}" type="presParOf" srcId="{5A8E6F87-BF51-411B-87D0-3B39C32960D1}" destId="{19BD8909-6AAE-4AEF-90C2-982AEFC50C99}"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409D8C-840A-4076-A52D-E70C32BDD004}"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hr-HR"/>
        </a:p>
      </dgm:t>
    </dgm:pt>
    <dgm:pt modelId="{E7E65F9C-E48E-46AE-B410-372187D6430F}">
      <dgm:prSet/>
      <dgm:spPr/>
      <dgm:t>
        <a:bodyPr/>
        <a:lstStyle/>
        <a:p>
          <a:r>
            <a:rPr lang="hr-HR" b="0" i="0" baseline="0"/>
            <a:t>Osim osnovnih postavki za artikle može se definirati i slijedeće:</a:t>
          </a:r>
          <a:endParaRPr lang="hr-HR"/>
        </a:p>
      </dgm:t>
    </dgm:pt>
    <dgm:pt modelId="{E0A318FC-AFAD-4764-B3E1-D165AA06978F}" type="parTrans" cxnId="{041EE644-E323-4D3D-9267-9D086FD6954E}">
      <dgm:prSet/>
      <dgm:spPr/>
      <dgm:t>
        <a:bodyPr/>
        <a:lstStyle/>
        <a:p>
          <a:endParaRPr lang="hr-HR"/>
        </a:p>
      </dgm:t>
    </dgm:pt>
    <dgm:pt modelId="{E44634A8-24A2-48E3-BCEF-3551B58451A4}" type="sibTrans" cxnId="{041EE644-E323-4D3D-9267-9D086FD6954E}">
      <dgm:prSet/>
      <dgm:spPr/>
      <dgm:t>
        <a:bodyPr/>
        <a:lstStyle/>
        <a:p>
          <a:endParaRPr lang="hr-HR"/>
        </a:p>
      </dgm:t>
    </dgm:pt>
    <dgm:pt modelId="{68F50D32-89FC-4BFB-8545-59C9C749708B}">
      <dgm:prSet/>
      <dgm:spPr/>
      <dgm:t>
        <a:bodyPr/>
        <a:lstStyle/>
        <a:p>
          <a:r>
            <a:rPr lang="hr-HR" b="1" dirty="0"/>
            <a:t>Pomoćni naziv – </a:t>
          </a:r>
          <a:r>
            <a:rPr lang="hr-HR" dirty="0"/>
            <a:t>koristi se kao naziv na drugom jeziku za narudžbe dobavljaču </a:t>
          </a:r>
        </a:p>
      </dgm:t>
    </dgm:pt>
    <dgm:pt modelId="{64397E2B-B8FC-4C2B-AA94-87CA25EF1495}" type="parTrans" cxnId="{C57BC7F7-8892-4044-887B-24320E626B24}">
      <dgm:prSet/>
      <dgm:spPr/>
      <dgm:t>
        <a:bodyPr/>
        <a:lstStyle/>
        <a:p>
          <a:endParaRPr lang="hr-HR"/>
        </a:p>
      </dgm:t>
    </dgm:pt>
    <dgm:pt modelId="{D3B65D5E-8CD1-4009-973D-9622C9CF0454}" type="sibTrans" cxnId="{C57BC7F7-8892-4044-887B-24320E626B24}">
      <dgm:prSet/>
      <dgm:spPr/>
      <dgm:t>
        <a:bodyPr/>
        <a:lstStyle/>
        <a:p>
          <a:endParaRPr lang="hr-HR"/>
        </a:p>
      </dgm:t>
    </dgm:pt>
    <dgm:pt modelId="{F635DB31-DBD5-4332-8983-9A377B3E602A}">
      <dgm:prSet/>
      <dgm:spPr/>
      <dgm:t>
        <a:bodyPr/>
        <a:lstStyle/>
        <a:p>
          <a:r>
            <a:rPr lang="hr-HR" b="1" i="0" baseline="0"/>
            <a:t>Minimalna marža (%) </a:t>
          </a:r>
          <a:r>
            <a:rPr lang="hr-HR" b="0" i="0" baseline="0"/>
            <a:t>- Prilikom fakturiranja program upozorava ukoliko je marža manja od one koja je definirana kao minimalna.</a:t>
          </a:r>
          <a:endParaRPr lang="hr-HR"/>
        </a:p>
      </dgm:t>
    </dgm:pt>
    <dgm:pt modelId="{69A62D29-AF5E-4D6A-8772-DF576BA4335A}" type="parTrans" cxnId="{58CF56D8-77C1-4CBF-A955-0E6E771AB3BC}">
      <dgm:prSet/>
      <dgm:spPr/>
      <dgm:t>
        <a:bodyPr/>
        <a:lstStyle/>
        <a:p>
          <a:endParaRPr lang="hr-HR"/>
        </a:p>
      </dgm:t>
    </dgm:pt>
    <dgm:pt modelId="{F9D72F53-E122-4419-9047-8FF91520581E}" type="sibTrans" cxnId="{58CF56D8-77C1-4CBF-A955-0E6E771AB3BC}">
      <dgm:prSet/>
      <dgm:spPr/>
      <dgm:t>
        <a:bodyPr/>
        <a:lstStyle/>
        <a:p>
          <a:endParaRPr lang="hr-HR"/>
        </a:p>
      </dgm:t>
    </dgm:pt>
    <dgm:pt modelId="{E9456376-D7C6-44A3-8039-0031BCEC53C4}">
      <dgm:prSet/>
      <dgm:spPr/>
      <dgm:t>
        <a:bodyPr/>
        <a:lstStyle/>
        <a:p>
          <a:r>
            <a:rPr lang="hr-HR" b="1"/>
            <a:t>B</a:t>
          </a:r>
          <a:r>
            <a:rPr lang="hr-HR" b="1" i="0" baseline="0"/>
            <a:t>ar kod </a:t>
          </a:r>
          <a:r>
            <a:rPr lang="hr-HR" b="0" i="0" baseline="0"/>
            <a:t>– mogućnost unosa n bar kodova za jedan artikl. </a:t>
          </a:r>
          <a:endParaRPr lang="hr-HR"/>
        </a:p>
      </dgm:t>
    </dgm:pt>
    <dgm:pt modelId="{542852E9-D2F5-4EAF-87EA-D77468EB8331}" type="parTrans" cxnId="{BEFD9996-48D2-498E-A032-BDD289ED75D5}">
      <dgm:prSet/>
      <dgm:spPr/>
      <dgm:t>
        <a:bodyPr/>
        <a:lstStyle/>
        <a:p>
          <a:endParaRPr lang="hr-HR"/>
        </a:p>
      </dgm:t>
    </dgm:pt>
    <dgm:pt modelId="{46C36299-0102-48F6-8F28-A97F607A6069}" type="sibTrans" cxnId="{BEFD9996-48D2-498E-A032-BDD289ED75D5}">
      <dgm:prSet/>
      <dgm:spPr/>
      <dgm:t>
        <a:bodyPr/>
        <a:lstStyle/>
        <a:p>
          <a:endParaRPr lang="hr-HR"/>
        </a:p>
      </dgm:t>
    </dgm:pt>
    <dgm:pt modelId="{46D0DA17-73C3-4F77-91E3-00E3D83F859A}">
      <dgm:prSet/>
      <dgm:spPr/>
      <dgm:t>
        <a:bodyPr/>
        <a:lstStyle/>
        <a:p>
          <a:r>
            <a:rPr lang="hr-HR" b="1"/>
            <a:t>S</a:t>
          </a:r>
          <a:r>
            <a:rPr lang="hr-HR" b="1" i="0" baseline="0"/>
            <a:t>ignalna količina </a:t>
          </a:r>
          <a:r>
            <a:rPr lang="hr-HR" b="0" i="0" baseline="0"/>
            <a:t>- u narudžbama se automatski predlažu artikli čija je količina ispod signalne </a:t>
          </a:r>
          <a:endParaRPr lang="hr-HR"/>
        </a:p>
      </dgm:t>
    </dgm:pt>
    <dgm:pt modelId="{CCDBAB04-87AA-4D1E-BA93-1D9B41EC52D2}" type="parTrans" cxnId="{EC2FDF89-EF5D-45DE-AC27-8B465C761042}">
      <dgm:prSet/>
      <dgm:spPr/>
      <dgm:t>
        <a:bodyPr/>
        <a:lstStyle/>
        <a:p>
          <a:endParaRPr lang="hr-HR"/>
        </a:p>
      </dgm:t>
    </dgm:pt>
    <dgm:pt modelId="{13065539-9BDA-42B1-9F51-96692ADE1C5B}" type="sibTrans" cxnId="{EC2FDF89-EF5D-45DE-AC27-8B465C761042}">
      <dgm:prSet/>
      <dgm:spPr/>
      <dgm:t>
        <a:bodyPr/>
        <a:lstStyle/>
        <a:p>
          <a:endParaRPr lang="hr-HR"/>
        </a:p>
      </dgm:t>
    </dgm:pt>
    <dgm:pt modelId="{33640363-728A-40ED-BE0E-27A6229ABE4D}">
      <dgm:prSet/>
      <dgm:spPr/>
      <dgm:t>
        <a:bodyPr/>
        <a:lstStyle/>
        <a:p>
          <a:r>
            <a:rPr lang="hr-HR" b="1"/>
            <a:t>Ž</a:t>
          </a:r>
          <a:r>
            <a:rPr lang="hr-HR" b="1" i="0" baseline="0"/>
            <a:t>eljena količina </a:t>
          </a:r>
          <a:r>
            <a:rPr lang="hr-HR" b="0" i="0" baseline="0"/>
            <a:t>- ukoliko je definirana kod narudžbi se automatski predlaže za narudžbu razlika između trenutne količine na zalihama i željene količine</a:t>
          </a:r>
          <a:endParaRPr lang="hr-HR"/>
        </a:p>
      </dgm:t>
    </dgm:pt>
    <dgm:pt modelId="{D5094DD9-F125-448C-8B68-A6F14EDB925C}" type="parTrans" cxnId="{F9A20141-BCAC-4FDB-B2EF-3C1E53AA5920}">
      <dgm:prSet/>
      <dgm:spPr/>
      <dgm:t>
        <a:bodyPr/>
        <a:lstStyle/>
        <a:p>
          <a:endParaRPr lang="hr-HR"/>
        </a:p>
      </dgm:t>
    </dgm:pt>
    <dgm:pt modelId="{F5B5E7AE-1AAC-4739-8F3F-633F151683CC}" type="sibTrans" cxnId="{F9A20141-BCAC-4FDB-B2EF-3C1E53AA5920}">
      <dgm:prSet/>
      <dgm:spPr/>
      <dgm:t>
        <a:bodyPr/>
        <a:lstStyle/>
        <a:p>
          <a:endParaRPr lang="hr-HR"/>
        </a:p>
      </dgm:t>
    </dgm:pt>
    <dgm:pt modelId="{F95C9F66-9B10-4A07-B559-C8116DDE9DAB}">
      <dgm:prSet/>
      <dgm:spPr/>
      <dgm:t>
        <a:bodyPr/>
        <a:lstStyle/>
        <a:p>
          <a:r>
            <a:rPr lang="pl-PL" b="1"/>
            <a:t>P</a:t>
          </a:r>
          <a:r>
            <a:rPr lang="pl-PL" b="1" i="0" baseline="0"/>
            <a:t>akovanje</a:t>
          </a:r>
          <a:r>
            <a:rPr lang="pl-PL" b="0" i="0" baseline="0"/>
            <a:t> - minimalna količina u kojoj se neki artikl prodaje</a:t>
          </a:r>
          <a:endParaRPr lang="hr-HR"/>
        </a:p>
      </dgm:t>
    </dgm:pt>
    <dgm:pt modelId="{A1034BC4-3FA8-4F7D-8E6E-BC1818A1D082}" type="parTrans" cxnId="{A27668A9-FEFA-409B-95E5-6D96FA7E9572}">
      <dgm:prSet/>
      <dgm:spPr/>
      <dgm:t>
        <a:bodyPr/>
        <a:lstStyle/>
        <a:p>
          <a:endParaRPr lang="hr-HR"/>
        </a:p>
      </dgm:t>
    </dgm:pt>
    <dgm:pt modelId="{290CE024-A699-453D-97F7-44EB68537E3F}" type="sibTrans" cxnId="{A27668A9-FEFA-409B-95E5-6D96FA7E9572}">
      <dgm:prSet/>
      <dgm:spPr/>
      <dgm:t>
        <a:bodyPr/>
        <a:lstStyle/>
        <a:p>
          <a:endParaRPr lang="hr-HR"/>
        </a:p>
      </dgm:t>
    </dgm:pt>
    <dgm:pt modelId="{945081AA-2B3C-4058-AA19-A58F581487B0}">
      <dgm:prSet/>
      <dgm:spPr/>
      <dgm:t>
        <a:bodyPr/>
        <a:lstStyle/>
        <a:p>
          <a:r>
            <a:rPr lang="hr-HR" b="1"/>
            <a:t>K</a:t>
          </a:r>
          <a:r>
            <a:rPr lang="hr-HR" b="1" i="0" baseline="0"/>
            <a:t>oeficijent jedinice mjere </a:t>
          </a:r>
          <a:r>
            <a:rPr lang="hr-HR"/>
            <a:t>-</a:t>
          </a:r>
          <a:r>
            <a:rPr lang="hr-HR" b="0" i="0" baseline="0"/>
            <a:t> služi da se ispiše cijena u jedinici mjere na deklaraciji. </a:t>
          </a:r>
          <a:endParaRPr lang="hr-HR"/>
        </a:p>
      </dgm:t>
    </dgm:pt>
    <dgm:pt modelId="{A58BEE5F-DA7A-4AD8-89E7-BD7E877299DF}" type="parTrans" cxnId="{34834B1A-57AC-4779-8A13-8D75A55C170E}">
      <dgm:prSet/>
      <dgm:spPr/>
      <dgm:t>
        <a:bodyPr/>
        <a:lstStyle/>
        <a:p>
          <a:endParaRPr lang="hr-HR"/>
        </a:p>
      </dgm:t>
    </dgm:pt>
    <dgm:pt modelId="{4ECE4C5B-6AED-448D-AEC9-E593A0B28DA6}" type="sibTrans" cxnId="{34834B1A-57AC-4779-8A13-8D75A55C170E}">
      <dgm:prSet/>
      <dgm:spPr/>
      <dgm:t>
        <a:bodyPr/>
        <a:lstStyle/>
        <a:p>
          <a:endParaRPr lang="hr-HR"/>
        </a:p>
      </dgm:t>
    </dgm:pt>
    <dgm:pt modelId="{20B6C463-DFA1-484F-BE2E-37F2B5365A70}">
      <dgm:prSet/>
      <dgm:spPr/>
      <dgm:t>
        <a:bodyPr/>
        <a:lstStyle/>
        <a:p>
          <a:r>
            <a:rPr lang="hr-HR" b="0" i="0" baseline="0"/>
            <a:t>Primjer – ako se proizvod prodaje u pakiranju 0,25 L potrebno je istaknuti cijenu za 1 L, u koeficijent ćete upisati 0,25 i program će kod ispisa deklaracije ispisati cijenu za 1L i za pakovanje</a:t>
          </a:r>
          <a:endParaRPr lang="hr-HR"/>
        </a:p>
      </dgm:t>
    </dgm:pt>
    <dgm:pt modelId="{EE31E95F-856D-4489-8B7A-1416175788B4}" type="parTrans" cxnId="{28ADF7C0-D26A-4A8D-B578-CB0898C442E9}">
      <dgm:prSet/>
      <dgm:spPr/>
      <dgm:t>
        <a:bodyPr/>
        <a:lstStyle/>
        <a:p>
          <a:endParaRPr lang="hr-HR"/>
        </a:p>
      </dgm:t>
    </dgm:pt>
    <dgm:pt modelId="{98DF1BA8-972A-45BA-B116-9FB450C4E5DB}" type="sibTrans" cxnId="{28ADF7C0-D26A-4A8D-B578-CB0898C442E9}">
      <dgm:prSet/>
      <dgm:spPr/>
      <dgm:t>
        <a:bodyPr/>
        <a:lstStyle/>
        <a:p>
          <a:endParaRPr lang="hr-HR"/>
        </a:p>
      </dgm:t>
    </dgm:pt>
    <dgm:pt modelId="{D8558ACB-AA8B-4A1C-8A2D-2E1EE38D79FC}" type="pres">
      <dgm:prSet presAssocID="{E8409D8C-840A-4076-A52D-E70C32BDD004}" presName="linear" presStyleCnt="0">
        <dgm:presLayoutVars>
          <dgm:animLvl val="lvl"/>
          <dgm:resizeHandles val="exact"/>
        </dgm:presLayoutVars>
      </dgm:prSet>
      <dgm:spPr/>
    </dgm:pt>
    <dgm:pt modelId="{EA3963A7-6C33-4D15-A5B5-A9BC1B5FA895}" type="pres">
      <dgm:prSet presAssocID="{E7E65F9C-E48E-46AE-B410-372187D6430F}" presName="parentText" presStyleLbl="node1" presStyleIdx="0" presStyleCnt="9">
        <dgm:presLayoutVars>
          <dgm:chMax val="0"/>
          <dgm:bulletEnabled val="1"/>
        </dgm:presLayoutVars>
      </dgm:prSet>
      <dgm:spPr/>
    </dgm:pt>
    <dgm:pt modelId="{B1E5EC72-4635-4B57-AD4C-9D6E5AAC24D6}" type="pres">
      <dgm:prSet presAssocID="{E44634A8-24A2-48E3-BCEF-3551B58451A4}" presName="spacer" presStyleCnt="0"/>
      <dgm:spPr/>
    </dgm:pt>
    <dgm:pt modelId="{02289009-D930-4193-A77D-C656A86BB125}" type="pres">
      <dgm:prSet presAssocID="{68F50D32-89FC-4BFB-8545-59C9C749708B}" presName="parentText" presStyleLbl="node1" presStyleIdx="1" presStyleCnt="9">
        <dgm:presLayoutVars>
          <dgm:chMax val="0"/>
          <dgm:bulletEnabled val="1"/>
        </dgm:presLayoutVars>
      </dgm:prSet>
      <dgm:spPr/>
    </dgm:pt>
    <dgm:pt modelId="{0114D748-006A-42FA-8E05-787BE07C076F}" type="pres">
      <dgm:prSet presAssocID="{D3B65D5E-8CD1-4009-973D-9622C9CF0454}" presName="spacer" presStyleCnt="0"/>
      <dgm:spPr/>
    </dgm:pt>
    <dgm:pt modelId="{CF23EA1D-3DDB-44F4-8E7A-D9CFA301D25C}" type="pres">
      <dgm:prSet presAssocID="{F635DB31-DBD5-4332-8983-9A377B3E602A}" presName="parentText" presStyleLbl="node1" presStyleIdx="2" presStyleCnt="9">
        <dgm:presLayoutVars>
          <dgm:chMax val="0"/>
          <dgm:bulletEnabled val="1"/>
        </dgm:presLayoutVars>
      </dgm:prSet>
      <dgm:spPr/>
    </dgm:pt>
    <dgm:pt modelId="{4388F0DF-F6B4-41AD-B9BB-03891BAFAEBC}" type="pres">
      <dgm:prSet presAssocID="{F9D72F53-E122-4419-9047-8FF91520581E}" presName="spacer" presStyleCnt="0"/>
      <dgm:spPr/>
    </dgm:pt>
    <dgm:pt modelId="{7DAE031A-A305-45EE-9AC9-57E89950F378}" type="pres">
      <dgm:prSet presAssocID="{E9456376-D7C6-44A3-8039-0031BCEC53C4}" presName="parentText" presStyleLbl="node1" presStyleIdx="3" presStyleCnt="9">
        <dgm:presLayoutVars>
          <dgm:chMax val="0"/>
          <dgm:bulletEnabled val="1"/>
        </dgm:presLayoutVars>
      </dgm:prSet>
      <dgm:spPr/>
    </dgm:pt>
    <dgm:pt modelId="{98419317-4FF6-437E-8750-A02FCC986EC9}" type="pres">
      <dgm:prSet presAssocID="{46C36299-0102-48F6-8F28-A97F607A6069}" presName="spacer" presStyleCnt="0"/>
      <dgm:spPr/>
    </dgm:pt>
    <dgm:pt modelId="{62AD1BD5-9A3B-4956-BED8-780E0B089F09}" type="pres">
      <dgm:prSet presAssocID="{46D0DA17-73C3-4F77-91E3-00E3D83F859A}" presName="parentText" presStyleLbl="node1" presStyleIdx="4" presStyleCnt="9">
        <dgm:presLayoutVars>
          <dgm:chMax val="0"/>
          <dgm:bulletEnabled val="1"/>
        </dgm:presLayoutVars>
      </dgm:prSet>
      <dgm:spPr/>
    </dgm:pt>
    <dgm:pt modelId="{59E9047D-F04D-4AFA-B6DC-0221CD636886}" type="pres">
      <dgm:prSet presAssocID="{13065539-9BDA-42B1-9F51-96692ADE1C5B}" presName="spacer" presStyleCnt="0"/>
      <dgm:spPr/>
    </dgm:pt>
    <dgm:pt modelId="{57F47724-9E9B-4CF7-921B-5CBD80796866}" type="pres">
      <dgm:prSet presAssocID="{33640363-728A-40ED-BE0E-27A6229ABE4D}" presName="parentText" presStyleLbl="node1" presStyleIdx="5" presStyleCnt="9">
        <dgm:presLayoutVars>
          <dgm:chMax val="0"/>
          <dgm:bulletEnabled val="1"/>
        </dgm:presLayoutVars>
      </dgm:prSet>
      <dgm:spPr/>
    </dgm:pt>
    <dgm:pt modelId="{26FB4F75-6E96-4610-9701-E04BF8F8EC2F}" type="pres">
      <dgm:prSet presAssocID="{F5B5E7AE-1AAC-4739-8F3F-633F151683CC}" presName="spacer" presStyleCnt="0"/>
      <dgm:spPr/>
    </dgm:pt>
    <dgm:pt modelId="{F3A6D995-9671-4FD2-ACD9-593E3FC44707}" type="pres">
      <dgm:prSet presAssocID="{F95C9F66-9B10-4A07-B559-C8116DDE9DAB}" presName="parentText" presStyleLbl="node1" presStyleIdx="6" presStyleCnt="9">
        <dgm:presLayoutVars>
          <dgm:chMax val="0"/>
          <dgm:bulletEnabled val="1"/>
        </dgm:presLayoutVars>
      </dgm:prSet>
      <dgm:spPr/>
    </dgm:pt>
    <dgm:pt modelId="{F5AFBB65-022C-4129-A3F5-25FEDA406CE8}" type="pres">
      <dgm:prSet presAssocID="{290CE024-A699-453D-97F7-44EB68537E3F}" presName="spacer" presStyleCnt="0"/>
      <dgm:spPr/>
    </dgm:pt>
    <dgm:pt modelId="{90F83984-631A-4114-9D51-68651E80D0D3}" type="pres">
      <dgm:prSet presAssocID="{945081AA-2B3C-4058-AA19-A58F581487B0}" presName="parentText" presStyleLbl="node1" presStyleIdx="7" presStyleCnt="9">
        <dgm:presLayoutVars>
          <dgm:chMax val="0"/>
          <dgm:bulletEnabled val="1"/>
        </dgm:presLayoutVars>
      </dgm:prSet>
      <dgm:spPr/>
    </dgm:pt>
    <dgm:pt modelId="{6CD671C4-4EDC-4F48-8CEB-D5CB67984BFE}" type="pres">
      <dgm:prSet presAssocID="{4ECE4C5B-6AED-448D-AEC9-E593A0B28DA6}" presName="spacer" presStyleCnt="0"/>
      <dgm:spPr/>
    </dgm:pt>
    <dgm:pt modelId="{2033994D-253C-4867-9442-1A7A7A27ECD9}" type="pres">
      <dgm:prSet presAssocID="{20B6C463-DFA1-484F-BE2E-37F2B5365A70}" presName="parentText" presStyleLbl="node1" presStyleIdx="8" presStyleCnt="9">
        <dgm:presLayoutVars>
          <dgm:chMax val="0"/>
          <dgm:bulletEnabled val="1"/>
        </dgm:presLayoutVars>
      </dgm:prSet>
      <dgm:spPr/>
    </dgm:pt>
  </dgm:ptLst>
  <dgm:cxnLst>
    <dgm:cxn modelId="{34834B1A-57AC-4779-8A13-8D75A55C170E}" srcId="{E8409D8C-840A-4076-A52D-E70C32BDD004}" destId="{945081AA-2B3C-4058-AA19-A58F581487B0}" srcOrd="7" destOrd="0" parTransId="{A58BEE5F-DA7A-4AD8-89E7-BD7E877299DF}" sibTransId="{4ECE4C5B-6AED-448D-AEC9-E593A0B28DA6}"/>
    <dgm:cxn modelId="{CF82C22F-77C0-40F1-8767-3BCEB546D394}" type="presOf" srcId="{68F50D32-89FC-4BFB-8545-59C9C749708B}" destId="{02289009-D930-4193-A77D-C656A86BB125}" srcOrd="0" destOrd="0" presId="urn:microsoft.com/office/officeart/2005/8/layout/vList2"/>
    <dgm:cxn modelId="{F9A20141-BCAC-4FDB-B2EF-3C1E53AA5920}" srcId="{E8409D8C-840A-4076-A52D-E70C32BDD004}" destId="{33640363-728A-40ED-BE0E-27A6229ABE4D}" srcOrd="5" destOrd="0" parTransId="{D5094DD9-F125-448C-8B68-A6F14EDB925C}" sibTransId="{F5B5E7AE-1AAC-4739-8F3F-633F151683CC}"/>
    <dgm:cxn modelId="{70E7CD42-B5E9-4B94-8842-EE8313D03ADD}" type="presOf" srcId="{E9456376-D7C6-44A3-8039-0031BCEC53C4}" destId="{7DAE031A-A305-45EE-9AC9-57E89950F378}" srcOrd="0" destOrd="0" presId="urn:microsoft.com/office/officeart/2005/8/layout/vList2"/>
    <dgm:cxn modelId="{041EE644-E323-4D3D-9267-9D086FD6954E}" srcId="{E8409D8C-840A-4076-A52D-E70C32BDD004}" destId="{E7E65F9C-E48E-46AE-B410-372187D6430F}" srcOrd="0" destOrd="0" parTransId="{E0A318FC-AFAD-4764-B3E1-D165AA06978F}" sibTransId="{E44634A8-24A2-48E3-BCEF-3551B58451A4}"/>
    <dgm:cxn modelId="{7531BF72-A654-4114-875F-6743FEAF76B3}" type="presOf" srcId="{F635DB31-DBD5-4332-8983-9A377B3E602A}" destId="{CF23EA1D-3DDB-44F4-8E7A-D9CFA301D25C}" srcOrd="0" destOrd="0" presId="urn:microsoft.com/office/officeart/2005/8/layout/vList2"/>
    <dgm:cxn modelId="{094C2053-7AA6-4080-9DFC-AB1FF4B80DED}" type="presOf" srcId="{945081AA-2B3C-4058-AA19-A58F581487B0}" destId="{90F83984-631A-4114-9D51-68651E80D0D3}" srcOrd="0" destOrd="0" presId="urn:microsoft.com/office/officeart/2005/8/layout/vList2"/>
    <dgm:cxn modelId="{A038C153-6EC5-460A-9337-8B3CB44A74C8}" type="presOf" srcId="{33640363-728A-40ED-BE0E-27A6229ABE4D}" destId="{57F47724-9E9B-4CF7-921B-5CBD80796866}" srcOrd="0" destOrd="0" presId="urn:microsoft.com/office/officeart/2005/8/layout/vList2"/>
    <dgm:cxn modelId="{588C3D55-15E3-42F8-8630-EBD83C44E07E}" type="presOf" srcId="{E7E65F9C-E48E-46AE-B410-372187D6430F}" destId="{EA3963A7-6C33-4D15-A5B5-A9BC1B5FA895}" srcOrd="0" destOrd="0" presId="urn:microsoft.com/office/officeart/2005/8/layout/vList2"/>
    <dgm:cxn modelId="{EC2FDF89-EF5D-45DE-AC27-8B465C761042}" srcId="{E8409D8C-840A-4076-A52D-E70C32BDD004}" destId="{46D0DA17-73C3-4F77-91E3-00E3D83F859A}" srcOrd="4" destOrd="0" parTransId="{CCDBAB04-87AA-4D1E-BA93-1D9B41EC52D2}" sibTransId="{13065539-9BDA-42B1-9F51-96692ADE1C5B}"/>
    <dgm:cxn modelId="{BEFD9996-48D2-498E-A032-BDD289ED75D5}" srcId="{E8409D8C-840A-4076-A52D-E70C32BDD004}" destId="{E9456376-D7C6-44A3-8039-0031BCEC53C4}" srcOrd="3" destOrd="0" parTransId="{542852E9-D2F5-4EAF-87EA-D77468EB8331}" sibTransId="{46C36299-0102-48F6-8F28-A97F607A6069}"/>
    <dgm:cxn modelId="{FF6197A6-B134-4ED5-AACD-AED69931AAEB}" type="presOf" srcId="{F95C9F66-9B10-4A07-B559-C8116DDE9DAB}" destId="{F3A6D995-9671-4FD2-ACD9-593E3FC44707}" srcOrd="0" destOrd="0" presId="urn:microsoft.com/office/officeart/2005/8/layout/vList2"/>
    <dgm:cxn modelId="{A27668A9-FEFA-409B-95E5-6D96FA7E9572}" srcId="{E8409D8C-840A-4076-A52D-E70C32BDD004}" destId="{F95C9F66-9B10-4A07-B559-C8116DDE9DAB}" srcOrd="6" destOrd="0" parTransId="{A1034BC4-3FA8-4F7D-8E6E-BC1818A1D082}" sibTransId="{290CE024-A699-453D-97F7-44EB68537E3F}"/>
    <dgm:cxn modelId="{DAC5E0A9-8B6F-4915-A9D8-C61F6356D9B3}" type="presOf" srcId="{20B6C463-DFA1-484F-BE2E-37F2B5365A70}" destId="{2033994D-253C-4867-9442-1A7A7A27ECD9}" srcOrd="0" destOrd="0" presId="urn:microsoft.com/office/officeart/2005/8/layout/vList2"/>
    <dgm:cxn modelId="{C92EB0B9-C1EE-4300-A01E-F810CD624B78}" type="presOf" srcId="{46D0DA17-73C3-4F77-91E3-00E3D83F859A}" destId="{62AD1BD5-9A3B-4956-BED8-780E0B089F09}" srcOrd="0" destOrd="0" presId="urn:microsoft.com/office/officeart/2005/8/layout/vList2"/>
    <dgm:cxn modelId="{28ADF7C0-D26A-4A8D-B578-CB0898C442E9}" srcId="{E8409D8C-840A-4076-A52D-E70C32BDD004}" destId="{20B6C463-DFA1-484F-BE2E-37F2B5365A70}" srcOrd="8" destOrd="0" parTransId="{EE31E95F-856D-4489-8B7A-1416175788B4}" sibTransId="{98DF1BA8-972A-45BA-B116-9FB450C4E5DB}"/>
    <dgm:cxn modelId="{58CF56D8-77C1-4CBF-A955-0E6E771AB3BC}" srcId="{E8409D8C-840A-4076-A52D-E70C32BDD004}" destId="{F635DB31-DBD5-4332-8983-9A377B3E602A}" srcOrd="2" destOrd="0" parTransId="{69A62D29-AF5E-4D6A-8772-DF576BA4335A}" sibTransId="{F9D72F53-E122-4419-9047-8FF91520581E}"/>
    <dgm:cxn modelId="{C57BC7F7-8892-4044-887B-24320E626B24}" srcId="{E8409D8C-840A-4076-A52D-E70C32BDD004}" destId="{68F50D32-89FC-4BFB-8545-59C9C749708B}" srcOrd="1" destOrd="0" parTransId="{64397E2B-B8FC-4C2B-AA94-87CA25EF1495}" sibTransId="{D3B65D5E-8CD1-4009-973D-9622C9CF0454}"/>
    <dgm:cxn modelId="{85E347F8-A888-4062-BEA2-A764AD3775AB}" type="presOf" srcId="{E8409D8C-840A-4076-A52D-E70C32BDD004}" destId="{D8558ACB-AA8B-4A1C-8A2D-2E1EE38D79FC}" srcOrd="0" destOrd="0" presId="urn:microsoft.com/office/officeart/2005/8/layout/vList2"/>
    <dgm:cxn modelId="{920A7DCE-7F5E-4669-BCAB-F274806DA89E}" type="presParOf" srcId="{D8558ACB-AA8B-4A1C-8A2D-2E1EE38D79FC}" destId="{EA3963A7-6C33-4D15-A5B5-A9BC1B5FA895}" srcOrd="0" destOrd="0" presId="urn:microsoft.com/office/officeart/2005/8/layout/vList2"/>
    <dgm:cxn modelId="{CC15DCC5-4AB4-41EB-A521-181BB13A7525}" type="presParOf" srcId="{D8558ACB-AA8B-4A1C-8A2D-2E1EE38D79FC}" destId="{B1E5EC72-4635-4B57-AD4C-9D6E5AAC24D6}" srcOrd="1" destOrd="0" presId="urn:microsoft.com/office/officeart/2005/8/layout/vList2"/>
    <dgm:cxn modelId="{D082B3EE-3559-4A0B-9916-B5E9616B2408}" type="presParOf" srcId="{D8558ACB-AA8B-4A1C-8A2D-2E1EE38D79FC}" destId="{02289009-D930-4193-A77D-C656A86BB125}" srcOrd="2" destOrd="0" presId="urn:microsoft.com/office/officeart/2005/8/layout/vList2"/>
    <dgm:cxn modelId="{24EC63A2-95E9-40E3-B18C-4E5A2F8F7684}" type="presParOf" srcId="{D8558ACB-AA8B-4A1C-8A2D-2E1EE38D79FC}" destId="{0114D748-006A-42FA-8E05-787BE07C076F}" srcOrd="3" destOrd="0" presId="urn:microsoft.com/office/officeart/2005/8/layout/vList2"/>
    <dgm:cxn modelId="{ABB6B4C0-E769-4FF5-8C60-6B3FAA1AC11C}" type="presParOf" srcId="{D8558ACB-AA8B-4A1C-8A2D-2E1EE38D79FC}" destId="{CF23EA1D-3DDB-44F4-8E7A-D9CFA301D25C}" srcOrd="4" destOrd="0" presId="urn:microsoft.com/office/officeart/2005/8/layout/vList2"/>
    <dgm:cxn modelId="{49A470C9-3B10-4AC6-872F-4EDCD63B9500}" type="presParOf" srcId="{D8558ACB-AA8B-4A1C-8A2D-2E1EE38D79FC}" destId="{4388F0DF-F6B4-41AD-B9BB-03891BAFAEBC}" srcOrd="5" destOrd="0" presId="urn:microsoft.com/office/officeart/2005/8/layout/vList2"/>
    <dgm:cxn modelId="{3E3F8796-36FB-43ED-BAB7-853B689D7DA9}" type="presParOf" srcId="{D8558ACB-AA8B-4A1C-8A2D-2E1EE38D79FC}" destId="{7DAE031A-A305-45EE-9AC9-57E89950F378}" srcOrd="6" destOrd="0" presId="urn:microsoft.com/office/officeart/2005/8/layout/vList2"/>
    <dgm:cxn modelId="{F2CF80DB-9064-445E-8D71-7D749C4E4F7D}" type="presParOf" srcId="{D8558ACB-AA8B-4A1C-8A2D-2E1EE38D79FC}" destId="{98419317-4FF6-437E-8750-A02FCC986EC9}" srcOrd="7" destOrd="0" presId="urn:microsoft.com/office/officeart/2005/8/layout/vList2"/>
    <dgm:cxn modelId="{B101146D-17FE-401A-8B8F-5DC350A177A4}" type="presParOf" srcId="{D8558ACB-AA8B-4A1C-8A2D-2E1EE38D79FC}" destId="{62AD1BD5-9A3B-4956-BED8-780E0B089F09}" srcOrd="8" destOrd="0" presId="urn:microsoft.com/office/officeart/2005/8/layout/vList2"/>
    <dgm:cxn modelId="{BF2386B1-6D4D-40AF-A0AC-F63B8C26189E}" type="presParOf" srcId="{D8558ACB-AA8B-4A1C-8A2D-2E1EE38D79FC}" destId="{59E9047D-F04D-4AFA-B6DC-0221CD636886}" srcOrd="9" destOrd="0" presId="urn:microsoft.com/office/officeart/2005/8/layout/vList2"/>
    <dgm:cxn modelId="{E04EE49C-BF06-4D26-B760-E88093083954}" type="presParOf" srcId="{D8558ACB-AA8B-4A1C-8A2D-2E1EE38D79FC}" destId="{57F47724-9E9B-4CF7-921B-5CBD80796866}" srcOrd="10" destOrd="0" presId="urn:microsoft.com/office/officeart/2005/8/layout/vList2"/>
    <dgm:cxn modelId="{6F5FA83A-2C2D-428C-9A24-6672EC4CC368}" type="presParOf" srcId="{D8558ACB-AA8B-4A1C-8A2D-2E1EE38D79FC}" destId="{26FB4F75-6E96-4610-9701-E04BF8F8EC2F}" srcOrd="11" destOrd="0" presId="urn:microsoft.com/office/officeart/2005/8/layout/vList2"/>
    <dgm:cxn modelId="{69EE8E6F-96E5-406F-A3C7-87BDF4D7780A}" type="presParOf" srcId="{D8558ACB-AA8B-4A1C-8A2D-2E1EE38D79FC}" destId="{F3A6D995-9671-4FD2-ACD9-593E3FC44707}" srcOrd="12" destOrd="0" presId="urn:microsoft.com/office/officeart/2005/8/layout/vList2"/>
    <dgm:cxn modelId="{EF585024-017A-4A2D-A9D0-DDD99D48519B}" type="presParOf" srcId="{D8558ACB-AA8B-4A1C-8A2D-2E1EE38D79FC}" destId="{F5AFBB65-022C-4129-A3F5-25FEDA406CE8}" srcOrd="13" destOrd="0" presId="urn:microsoft.com/office/officeart/2005/8/layout/vList2"/>
    <dgm:cxn modelId="{F6BDEAC1-B0CD-4A0A-BA32-508BC376F585}" type="presParOf" srcId="{D8558ACB-AA8B-4A1C-8A2D-2E1EE38D79FC}" destId="{90F83984-631A-4114-9D51-68651E80D0D3}" srcOrd="14" destOrd="0" presId="urn:microsoft.com/office/officeart/2005/8/layout/vList2"/>
    <dgm:cxn modelId="{16E42FFA-FEC0-4CB1-B070-79C137E19355}" type="presParOf" srcId="{D8558ACB-AA8B-4A1C-8A2D-2E1EE38D79FC}" destId="{6CD671C4-4EDC-4F48-8CEB-D5CB67984BFE}" srcOrd="15" destOrd="0" presId="urn:microsoft.com/office/officeart/2005/8/layout/vList2"/>
    <dgm:cxn modelId="{13C1CCB7-52AB-4F49-BDA6-0B129D33E4C4}" type="presParOf" srcId="{D8558ACB-AA8B-4A1C-8A2D-2E1EE38D79FC}" destId="{2033994D-253C-4867-9442-1A7A7A27ECD9}"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A00C8B-1D56-4978-B7E8-969A12F8FC5A}" type="doc">
      <dgm:prSet loTypeId="urn:microsoft.com/office/officeart/2005/8/layout/vList2" loCatId="list" qsTypeId="urn:microsoft.com/office/officeart/2005/8/quickstyle/simple3" qsCatId="simple" csTypeId="urn:microsoft.com/office/officeart/2005/8/colors/accent1_2" csCatId="accent1"/>
      <dgm:spPr/>
      <dgm:t>
        <a:bodyPr/>
        <a:lstStyle/>
        <a:p>
          <a:endParaRPr lang="hr-HR"/>
        </a:p>
      </dgm:t>
    </dgm:pt>
    <dgm:pt modelId="{08CB5065-F815-4594-A3A0-57D586826FF9}">
      <dgm:prSet/>
      <dgm:spPr/>
      <dgm:t>
        <a:bodyPr/>
        <a:lstStyle/>
        <a:p>
          <a:r>
            <a:rPr lang="hr-HR" b="1" i="0" baseline="0" dirty="0"/>
            <a:t>MPC i VPC </a:t>
          </a:r>
          <a:r>
            <a:rPr lang="hr-HR" b="0" i="0" baseline="0" dirty="0"/>
            <a:t>- cijene koje se ovdje definiraju automatski se prepisuju kod izrade dokumenata u maloprodaji i veleprodaji. Ove opcije aktivirate u POSLOVNIM JEDINICAMA opcija Ponudi prodajnu cijenu iz šifrarnika kod Ulaza i Ponudi prodajnu cijenu iz šifrarnika kod Izlaza. </a:t>
          </a:r>
          <a:endParaRPr lang="hr-HR" dirty="0"/>
        </a:p>
      </dgm:t>
    </dgm:pt>
    <dgm:pt modelId="{8BE7EC6B-4715-4653-9FDA-6A2A5893D9FD}" type="parTrans" cxnId="{AB5C929F-FF41-4041-8324-BAEBE044B6A0}">
      <dgm:prSet/>
      <dgm:spPr/>
      <dgm:t>
        <a:bodyPr/>
        <a:lstStyle/>
        <a:p>
          <a:endParaRPr lang="hr-HR"/>
        </a:p>
      </dgm:t>
    </dgm:pt>
    <dgm:pt modelId="{43837D05-4963-439E-8D92-F54ACE74529C}" type="sibTrans" cxnId="{AB5C929F-FF41-4041-8324-BAEBE044B6A0}">
      <dgm:prSet/>
      <dgm:spPr/>
      <dgm:t>
        <a:bodyPr/>
        <a:lstStyle/>
        <a:p>
          <a:endParaRPr lang="hr-HR"/>
        </a:p>
      </dgm:t>
    </dgm:pt>
    <dgm:pt modelId="{5C68B6CC-C6DF-4607-89C1-958CDDBF3BB6}">
      <dgm:prSet/>
      <dgm:spPr/>
      <dgm:t>
        <a:bodyPr/>
        <a:lstStyle/>
        <a:p>
          <a:r>
            <a:rPr lang="hr-HR" b="1"/>
            <a:t>P</a:t>
          </a:r>
          <a:r>
            <a:rPr lang="hr-HR" b="1" i="0" baseline="0"/>
            <a:t>reporučena MPC i VPC </a:t>
          </a:r>
          <a:r>
            <a:rPr lang="hr-HR" b="0" i="0" baseline="0"/>
            <a:t>- preporučena cijena za kupce koja može biti ispisana na cjeniku.</a:t>
          </a:r>
          <a:endParaRPr lang="hr-HR"/>
        </a:p>
      </dgm:t>
    </dgm:pt>
    <dgm:pt modelId="{5C1D1DAC-FACA-4F6F-8881-FEBA88C4C105}" type="parTrans" cxnId="{40C596D6-5353-4824-8413-DB299DE34574}">
      <dgm:prSet/>
      <dgm:spPr/>
      <dgm:t>
        <a:bodyPr/>
        <a:lstStyle/>
        <a:p>
          <a:endParaRPr lang="hr-HR"/>
        </a:p>
      </dgm:t>
    </dgm:pt>
    <dgm:pt modelId="{1EB90323-5FC8-434A-81A7-D44813790525}" type="sibTrans" cxnId="{40C596D6-5353-4824-8413-DB299DE34574}">
      <dgm:prSet/>
      <dgm:spPr/>
      <dgm:t>
        <a:bodyPr/>
        <a:lstStyle/>
        <a:p>
          <a:endParaRPr lang="hr-HR"/>
        </a:p>
      </dgm:t>
    </dgm:pt>
    <dgm:pt modelId="{8371E799-0A0B-4452-ABCD-AFB0C825CA57}">
      <dgm:prSet/>
      <dgm:spPr/>
      <dgm:t>
        <a:bodyPr/>
        <a:lstStyle/>
        <a:p>
          <a:r>
            <a:rPr lang="hr-HR"/>
            <a:t>P</a:t>
          </a:r>
          <a:r>
            <a:rPr lang="hr-HR" b="0" i="0" baseline="0"/>
            <a:t>olja za unos nabavne cijene, rabata, zavisnog troška, marže mpc, vpc se mogu koristiti prilikom izrade ulaznih dokumenata.</a:t>
          </a:r>
          <a:endParaRPr lang="hr-HR"/>
        </a:p>
      </dgm:t>
    </dgm:pt>
    <dgm:pt modelId="{F7FB542E-AC9E-46A3-8164-BB24B6155F94}" type="parTrans" cxnId="{A43B9A7A-89B4-4B92-A30F-9ED9F694ABAE}">
      <dgm:prSet/>
      <dgm:spPr/>
      <dgm:t>
        <a:bodyPr/>
        <a:lstStyle/>
        <a:p>
          <a:endParaRPr lang="hr-HR"/>
        </a:p>
      </dgm:t>
    </dgm:pt>
    <dgm:pt modelId="{3777E751-99B5-400F-959A-909DF4AF0D50}" type="sibTrans" cxnId="{A43B9A7A-89B4-4B92-A30F-9ED9F694ABAE}">
      <dgm:prSet/>
      <dgm:spPr/>
      <dgm:t>
        <a:bodyPr/>
        <a:lstStyle/>
        <a:p>
          <a:endParaRPr lang="hr-HR"/>
        </a:p>
      </dgm:t>
    </dgm:pt>
    <dgm:pt modelId="{2EF8B38A-CC41-4C0D-9383-575A0FC0F958}">
      <dgm:prSet/>
      <dgm:spPr/>
      <dgm:t>
        <a:bodyPr/>
        <a:lstStyle/>
        <a:p>
          <a:r>
            <a:rPr lang="hr-HR" b="1" i="0" baseline="0"/>
            <a:t>Vrsta robe </a:t>
          </a:r>
          <a:r>
            <a:rPr lang="hr-HR" b="0" i="0" baseline="0"/>
            <a:t>- inicijalno je upisano V vlastita roba, u padajućem izborniku moguće je izabrati još i ugostiteljska roba, komisijska roba, usluga te proizvodnja kako bi se mogla dobiti posebna izvješća i analize za određene vrste roba.</a:t>
          </a:r>
          <a:endParaRPr lang="hr-HR"/>
        </a:p>
      </dgm:t>
    </dgm:pt>
    <dgm:pt modelId="{177946D2-043B-44A9-844E-3A5232061C4A}" type="parTrans" cxnId="{4D8CF0BC-CD03-4A83-9590-31085D63349F}">
      <dgm:prSet/>
      <dgm:spPr/>
      <dgm:t>
        <a:bodyPr/>
        <a:lstStyle/>
        <a:p>
          <a:endParaRPr lang="hr-HR"/>
        </a:p>
      </dgm:t>
    </dgm:pt>
    <dgm:pt modelId="{539AE1BC-B3AF-469B-9288-8CB6675FDA8F}" type="sibTrans" cxnId="{4D8CF0BC-CD03-4A83-9590-31085D63349F}">
      <dgm:prSet/>
      <dgm:spPr/>
      <dgm:t>
        <a:bodyPr/>
        <a:lstStyle/>
        <a:p>
          <a:endParaRPr lang="hr-HR"/>
        </a:p>
      </dgm:t>
    </dgm:pt>
    <dgm:pt modelId="{FE53BE97-D92D-465D-8C8A-F18F5C1094EE}">
      <dgm:prSet/>
      <dgm:spPr/>
      <dgm:t>
        <a:bodyPr/>
        <a:lstStyle/>
        <a:p>
          <a:r>
            <a:rPr lang="hr-HR" b="0" i="0" baseline="0" dirty="0"/>
            <a:t>Komisijski artikli označeni su sivom podlogom i crvenim slovima, a usluge sivom podlogom i zelenim slovima. </a:t>
          </a:r>
          <a:endParaRPr lang="hr-HR" dirty="0"/>
        </a:p>
      </dgm:t>
    </dgm:pt>
    <dgm:pt modelId="{2BDE601D-151F-4CB1-B91D-80E0897ACB66}" type="parTrans" cxnId="{179D2500-CA3E-4AB7-9014-FD2E588D3B25}">
      <dgm:prSet/>
      <dgm:spPr/>
      <dgm:t>
        <a:bodyPr/>
        <a:lstStyle/>
        <a:p>
          <a:endParaRPr lang="hr-HR"/>
        </a:p>
      </dgm:t>
    </dgm:pt>
    <dgm:pt modelId="{357E602E-D381-428A-922A-C51D6483D13D}" type="sibTrans" cxnId="{179D2500-CA3E-4AB7-9014-FD2E588D3B25}">
      <dgm:prSet/>
      <dgm:spPr/>
      <dgm:t>
        <a:bodyPr/>
        <a:lstStyle/>
        <a:p>
          <a:endParaRPr lang="hr-HR"/>
        </a:p>
      </dgm:t>
    </dgm:pt>
    <dgm:pt modelId="{5C364423-2E1C-41BF-AA78-BE68446B0F1D}">
      <dgm:prSet/>
      <dgm:spPr/>
      <dgm:t>
        <a:bodyPr/>
        <a:lstStyle/>
        <a:p>
          <a:r>
            <a:rPr lang="hr-HR" b="0" i="0" baseline="0"/>
            <a:t>Usluge se ne nalaze na zalihama, samo u šifrarniku i pozivate ih kod fakturiranja ili izdavanja računa kroz kasu.</a:t>
          </a:r>
          <a:endParaRPr lang="hr-HR"/>
        </a:p>
      </dgm:t>
    </dgm:pt>
    <dgm:pt modelId="{FE5C6B26-DEAD-4947-A420-D4F111C61DD4}" type="parTrans" cxnId="{14B8C360-698D-4363-A858-C52669F31B38}">
      <dgm:prSet/>
      <dgm:spPr/>
      <dgm:t>
        <a:bodyPr/>
        <a:lstStyle/>
        <a:p>
          <a:endParaRPr lang="hr-HR"/>
        </a:p>
      </dgm:t>
    </dgm:pt>
    <dgm:pt modelId="{7B8847DE-0D41-4F65-82C9-5AE657A53FA0}" type="sibTrans" cxnId="{14B8C360-698D-4363-A858-C52669F31B38}">
      <dgm:prSet/>
      <dgm:spPr/>
      <dgm:t>
        <a:bodyPr/>
        <a:lstStyle/>
        <a:p>
          <a:endParaRPr lang="hr-HR"/>
        </a:p>
      </dgm:t>
    </dgm:pt>
    <dgm:pt modelId="{D29B7EE9-D1C7-4522-83B3-01C86A9C7008}">
      <dgm:prSet/>
      <dgm:spPr/>
      <dgm:t>
        <a:bodyPr/>
        <a:lstStyle/>
        <a:p>
          <a:r>
            <a:rPr lang="hr-HR" b="0" i="0" baseline="0"/>
            <a:t>Ugostiteljski artikli su označeni plavom podlogom.</a:t>
          </a:r>
          <a:endParaRPr lang="hr-HR"/>
        </a:p>
      </dgm:t>
    </dgm:pt>
    <dgm:pt modelId="{2DC22815-9E58-4DE1-AA65-F71064D69A35}" type="parTrans" cxnId="{7B0D08D3-7D4D-4DDD-9CF9-780B73971188}">
      <dgm:prSet/>
      <dgm:spPr/>
      <dgm:t>
        <a:bodyPr/>
        <a:lstStyle/>
        <a:p>
          <a:endParaRPr lang="hr-HR"/>
        </a:p>
      </dgm:t>
    </dgm:pt>
    <dgm:pt modelId="{4040F16A-60AA-4054-9F31-16CC98305073}" type="sibTrans" cxnId="{7B0D08D3-7D4D-4DDD-9CF9-780B73971188}">
      <dgm:prSet/>
      <dgm:spPr/>
      <dgm:t>
        <a:bodyPr/>
        <a:lstStyle/>
        <a:p>
          <a:endParaRPr lang="hr-HR"/>
        </a:p>
      </dgm:t>
    </dgm:pt>
    <dgm:pt modelId="{10F71E40-A68D-4974-A676-28AC02DA354B}">
      <dgm:prSet/>
      <dgm:spPr/>
      <dgm:t>
        <a:bodyPr/>
        <a:lstStyle/>
        <a:p>
          <a:r>
            <a:rPr lang="hr-HR" b="1" i="0" baseline="0"/>
            <a:t>- Dobavljač</a:t>
          </a:r>
          <a:r>
            <a:rPr lang="hr-HR" b="0" i="0" baseline="0"/>
            <a:t> – unosite dobavljača od kojeg su artik</a:t>
          </a:r>
          <a:r>
            <a:rPr lang="hr-HR"/>
            <a:t>li nabavljeni. Ukoliko prilikom unosa primke otvarate novi artikl program će upisati šifru dobavljača.</a:t>
          </a:r>
        </a:p>
      </dgm:t>
    </dgm:pt>
    <dgm:pt modelId="{FE2D233F-E1C4-423F-A7D7-3D52130474CA}" type="parTrans" cxnId="{2E2AF007-429D-48BC-9C9E-FC6F97A47A85}">
      <dgm:prSet/>
      <dgm:spPr/>
      <dgm:t>
        <a:bodyPr/>
        <a:lstStyle/>
        <a:p>
          <a:endParaRPr lang="hr-HR"/>
        </a:p>
      </dgm:t>
    </dgm:pt>
    <dgm:pt modelId="{6A848B98-A311-421C-8E1B-3BBF4121F3CB}" type="sibTrans" cxnId="{2E2AF007-429D-48BC-9C9E-FC6F97A47A85}">
      <dgm:prSet/>
      <dgm:spPr/>
      <dgm:t>
        <a:bodyPr/>
        <a:lstStyle/>
        <a:p>
          <a:endParaRPr lang="hr-HR"/>
        </a:p>
      </dgm:t>
    </dgm:pt>
    <dgm:pt modelId="{2870CDDC-E43A-47D4-BF6E-726E48B5FA7B}">
      <dgm:prSet/>
      <dgm:spPr/>
      <dgm:t>
        <a:bodyPr/>
        <a:lstStyle/>
        <a:p>
          <a:r>
            <a:rPr lang="hr-HR" b="1"/>
            <a:t>- Š</a:t>
          </a:r>
          <a:r>
            <a:rPr lang="hr-HR" b="1" i="0" baseline="0"/>
            <a:t>ifra proizvođača </a:t>
          </a:r>
          <a:r>
            <a:rPr lang="hr-HR" b="0" i="0" baseline="0"/>
            <a:t>- ako je definiramo na nivou šifre artikla prilikom izrade deklaracija možemo dobiti  podatak o proizvođaču artikla na naljepnicama.</a:t>
          </a:r>
          <a:endParaRPr lang="hr-HR"/>
        </a:p>
      </dgm:t>
    </dgm:pt>
    <dgm:pt modelId="{8A1F3A9D-50F4-4807-B828-2321DD5D4F6C}" type="parTrans" cxnId="{3D825D1A-E07F-4229-9143-F6784D9477FD}">
      <dgm:prSet/>
      <dgm:spPr/>
      <dgm:t>
        <a:bodyPr/>
        <a:lstStyle/>
        <a:p>
          <a:endParaRPr lang="hr-HR"/>
        </a:p>
      </dgm:t>
    </dgm:pt>
    <dgm:pt modelId="{1CA42070-30C3-44DD-A951-5B7EBEC36798}" type="sibTrans" cxnId="{3D825D1A-E07F-4229-9143-F6784D9477FD}">
      <dgm:prSet/>
      <dgm:spPr/>
      <dgm:t>
        <a:bodyPr/>
        <a:lstStyle/>
        <a:p>
          <a:endParaRPr lang="hr-HR"/>
        </a:p>
      </dgm:t>
    </dgm:pt>
    <dgm:pt modelId="{DAB86BC0-EDFE-4A10-9869-2ACDCEA2AF9B}" type="pres">
      <dgm:prSet presAssocID="{8BA00C8B-1D56-4978-B7E8-969A12F8FC5A}" presName="linear" presStyleCnt="0">
        <dgm:presLayoutVars>
          <dgm:animLvl val="lvl"/>
          <dgm:resizeHandles val="exact"/>
        </dgm:presLayoutVars>
      </dgm:prSet>
      <dgm:spPr/>
    </dgm:pt>
    <dgm:pt modelId="{C97EDE07-23EE-48B5-9C8B-A1215BDC43EE}" type="pres">
      <dgm:prSet presAssocID="{08CB5065-F815-4594-A3A0-57D586826FF9}" presName="parentText" presStyleLbl="node1" presStyleIdx="0" presStyleCnt="9">
        <dgm:presLayoutVars>
          <dgm:chMax val="0"/>
          <dgm:bulletEnabled val="1"/>
        </dgm:presLayoutVars>
      </dgm:prSet>
      <dgm:spPr/>
    </dgm:pt>
    <dgm:pt modelId="{CB33CB36-F22E-47F8-84B7-9FF80B145DC6}" type="pres">
      <dgm:prSet presAssocID="{43837D05-4963-439E-8D92-F54ACE74529C}" presName="spacer" presStyleCnt="0"/>
      <dgm:spPr/>
    </dgm:pt>
    <dgm:pt modelId="{FACA51B0-4704-4EC4-BF4E-ADF630142025}" type="pres">
      <dgm:prSet presAssocID="{5C68B6CC-C6DF-4607-89C1-958CDDBF3BB6}" presName="parentText" presStyleLbl="node1" presStyleIdx="1" presStyleCnt="9">
        <dgm:presLayoutVars>
          <dgm:chMax val="0"/>
          <dgm:bulletEnabled val="1"/>
        </dgm:presLayoutVars>
      </dgm:prSet>
      <dgm:spPr/>
    </dgm:pt>
    <dgm:pt modelId="{A830E8DD-F14F-4E2C-A6F4-EDA60243C159}" type="pres">
      <dgm:prSet presAssocID="{1EB90323-5FC8-434A-81A7-D44813790525}" presName="spacer" presStyleCnt="0"/>
      <dgm:spPr/>
    </dgm:pt>
    <dgm:pt modelId="{FB3F25A0-24E0-42E4-9E4C-60B58F686207}" type="pres">
      <dgm:prSet presAssocID="{8371E799-0A0B-4452-ABCD-AFB0C825CA57}" presName="parentText" presStyleLbl="node1" presStyleIdx="2" presStyleCnt="9">
        <dgm:presLayoutVars>
          <dgm:chMax val="0"/>
          <dgm:bulletEnabled val="1"/>
        </dgm:presLayoutVars>
      </dgm:prSet>
      <dgm:spPr/>
    </dgm:pt>
    <dgm:pt modelId="{5BA13CDB-5278-47EE-9EF8-054A6BCB2F11}" type="pres">
      <dgm:prSet presAssocID="{3777E751-99B5-400F-959A-909DF4AF0D50}" presName="spacer" presStyleCnt="0"/>
      <dgm:spPr/>
    </dgm:pt>
    <dgm:pt modelId="{4BFEB87F-7632-4EE2-A170-5A784E6F857D}" type="pres">
      <dgm:prSet presAssocID="{2EF8B38A-CC41-4C0D-9383-575A0FC0F958}" presName="parentText" presStyleLbl="node1" presStyleIdx="3" presStyleCnt="9">
        <dgm:presLayoutVars>
          <dgm:chMax val="0"/>
          <dgm:bulletEnabled val="1"/>
        </dgm:presLayoutVars>
      </dgm:prSet>
      <dgm:spPr/>
    </dgm:pt>
    <dgm:pt modelId="{220793FC-1A57-480C-A4E8-8511359E2017}" type="pres">
      <dgm:prSet presAssocID="{539AE1BC-B3AF-469B-9288-8CB6675FDA8F}" presName="spacer" presStyleCnt="0"/>
      <dgm:spPr/>
    </dgm:pt>
    <dgm:pt modelId="{C787AD86-FAA1-48DF-8F04-AF22352658A8}" type="pres">
      <dgm:prSet presAssocID="{FE53BE97-D92D-465D-8C8A-F18F5C1094EE}" presName="parentText" presStyleLbl="node1" presStyleIdx="4" presStyleCnt="9">
        <dgm:presLayoutVars>
          <dgm:chMax val="0"/>
          <dgm:bulletEnabled val="1"/>
        </dgm:presLayoutVars>
      </dgm:prSet>
      <dgm:spPr/>
    </dgm:pt>
    <dgm:pt modelId="{EFE62353-D751-4AC2-80A0-D58E1B7A8C9A}" type="pres">
      <dgm:prSet presAssocID="{357E602E-D381-428A-922A-C51D6483D13D}" presName="spacer" presStyleCnt="0"/>
      <dgm:spPr/>
    </dgm:pt>
    <dgm:pt modelId="{A4C360BD-EBB8-4FC8-9352-90A3921C48AA}" type="pres">
      <dgm:prSet presAssocID="{5C364423-2E1C-41BF-AA78-BE68446B0F1D}" presName="parentText" presStyleLbl="node1" presStyleIdx="5" presStyleCnt="9">
        <dgm:presLayoutVars>
          <dgm:chMax val="0"/>
          <dgm:bulletEnabled val="1"/>
        </dgm:presLayoutVars>
      </dgm:prSet>
      <dgm:spPr/>
    </dgm:pt>
    <dgm:pt modelId="{0DE2C1C6-8637-4A78-BC87-408B520907DD}" type="pres">
      <dgm:prSet presAssocID="{7B8847DE-0D41-4F65-82C9-5AE657A53FA0}" presName="spacer" presStyleCnt="0"/>
      <dgm:spPr/>
    </dgm:pt>
    <dgm:pt modelId="{2B9636DF-9671-40E1-BCAE-8C45B7B1A7D5}" type="pres">
      <dgm:prSet presAssocID="{D29B7EE9-D1C7-4522-83B3-01C86A9C7008}" presName="parentText" presStyleLbl="node1" presStyleIdx="6" presStyleCnt="9">
        <dgm:presLayoutVars>
          <dgm:chMax val="0"/>
          <dgm:bulletEnabled val="1"/>
        </dgm:presLayoutVars>
      </dgm:prSet>
      <dgm:spPr/>
    </dgm:pt>
    <dgm:pt modelId="{8361E2AC-A3D1-4791-A154-A7A49D72FEA9}" type="pres">
      <dgm:prSet presAssocID="{4040F16A-60AA-4054-9F31-16CC98305073}" presName="spacer" presStyleCnt="0"/>
      <dgm:spPr/>
    </dgm:pt>
    <dgm:pt modelId="{5C7E9DD2-E450-426D-A47D-2B2955011637}" type="pres">
      <dgm:prSet presAssocID="{10F71E40-A68D-4974-A676-28AC02DA354B}" presName="parentText" presStyleLbl="node1" presStyleIdx="7" presStyleCnt="9">
        <dgm:presLayoutVars>
          <dgm:chMax val="0"/>
          <dgm:bulletEnabled val="1"/>
        </dgm:presLayoutVars>
      </dgm:prSet>
      <dgm:spPr/>
    </dgm:pt>
    <dgm:pt modelId="{0F0C3810-48D6-4002-8301-0742F4B66BB4}" type="pres">
      <dgm:prSet presAssocID="{6A848B98-A311-421C-8E1B-3BBF4121F3CB}" presName="spacer" presStyleCnt="0"/>
      <dgm:spPr/>
    </dgm:pt>
    <dgm:pt modelId="{F94F7464-9EC5-4217-A523-81E98696FAB2}" type="pres">
      <dgm:prSet presAssocID="{2870CDDC-E43A-47D4-BF6E-726E48B5FA7B}" presName="parentText" presStyleLbl="node1" presStyleIdx="8" presStyleCnt="9">
        <dgm:presLayoutVars>
          <dgm:chMax val="0"/>
          <dgm:bulletEnabled val="1"/>
        </dgm:presLayoutVars>
      </dgm:prSet>
      <dgm:spPr/>
    </dgm:pt>
  </dgm:ptLst>
  <dgm:cxnLst>
    <dgm:cxn modelId="{179D2500-CA3E-4AB7-9014-FD2E588D3B25}" srcId="{8BA00C8B-1D56-4978-B7E8-969A12F8FC5A}" destId="{FE53BE97-D92D-465D-8C8A-F18F5C1094EE}" srcOrd="4" destOrd="0" parTransId="{2BDE601D-151F-4CB1-B91D-80E0897ACB66}" sibTransId="{357E602E-D381-428A-922A-C51D6483D13D}"/>
    <dgm:cxn modelId="{2E2AF007-429D-48BC-9C9E-FC6F97A47A85}" srcId="{8BA00C8B-1D56-4978-B7E8-969A12F8FC5A}" destId="{10F71E40-A68D-4974-A676-28AC02DA354B}" srcOrd="7" destOrd="0" parTransId="{FE2D233F-E1C4-423F-A7D7-3D52130474CA}" sibTransId="{6A848B98-A311-421C-8E1B-3BBF4121F3CB}"/>
    <dgm:cxn modelId="{3D825D1A-E07F-4229-9143-F6784D9477FD}" srcId="{8BA00C8B-1D56-4978-B7E8-969A12F8FC5A}" destId="{2870CDDC-E43A-47D4-BF6E-726E48B5FA7B}" srcOrd="8" destOrd="0" parTransId="{8A1F3A9D-50F4-4807-B828-2321DD5D4F6C}" sibTransId="{1CA42070-30C3-44DD-A951-5B7EBEC36798}"/>
    <dgm:cxn modelId="{F6420927-BE88-4382-B769-78431BE49BB8}" type="presOf" srcId="{8BA00C8B-1D56-4978-B7E8-969A12F8FC5A}" destId="{DAB86BC0-EDFE-4A10-9869-2ACDCEA2AF9B}" srcOrd="0" destOrd="0" presId="urn:microsoft.com/office/officeart/2005/8/layout/vList2"/>
    <dgm:cxn modelId="{08B03B38-ED71-4DE2-8A20-DCB868B4ED5F}" type="presOf" srcId="{5C364423-2E1C-41BF-AA78-BE68446B0F1D}" destId="{A4C360BD-EBB8-4FC8-9352-90A3921C48AA}" srcOrd="0" destOrd="0" presId="urn:microsoft.com/office/officeart/2005/8/layout/vList2"/>
    <dgm:cxn modelId="{A130135D-753B-4072-826E-A92A4D83B6F7}" type="presOf" srcId="{2EF8B38A-CC41-4C0D-9383-575A0FC0F958}" destId="{4BFEB87F-7632-4EE2-A170-5A784E6F857D}" srcOrd="0" destOrd="0" presId="urn:microsoft.com/office/officeart/2005/8/layout/vList2"/>
    <dgm:cxn modelId="{14B8C360-698D-4363-A858-C52669F31B38}" srcId="{8BA00C8B-1D56-4978-B7E8-969A12F8FC5A}" destId="{5C364423-2E1C-41BF-AA78-BE68446B0F1D}" srcOrd="5" destOrd="0" parTransId="{FE5C6B26-DEAD-4947-A420-D4F111C61DD4}" sibTransId="{7B8847DE-0D41-4F65-82C9-5AE657A53FA0}"/>
    <dgm:cxn modelId="{F9246962-B922-4EDC-BA53-A413299E8C08}" type="presOf" srcId="{2870CDDC-E43A-47D4-BF6E-726E48B5FA7B}" destId="{F94F7464-9EC5-4217-A523-81E98696FAB2}" srcOrd="0" destOrd="0" presId="urn:microsoft.com/office/officeart/2005/8/layout/vList2"/>
    <dgm:cxn modelId="{C4453366-75F7-4529-8AB2-0155FD584C48}" type="presOf" srcId="{FE53BE97-D92D-465D-8C8A-F18F5C1094EE}" destId="{C787AD86-FAA1-48DF-8F04-AF22352658A8}" srcOrd="0" destOrd="0" presId="urn:microsoft.com/office/officeart/2005/8/layout/vList2"/>
    <dgm:cxn modelId="{C2936C67-47A6-4E43-ABA3-CD312E5412D8}" type="presOf" srcId="{D29B7EE9-D1C7-4522-83B3-01C86A9C7008}" destId="{2B9636DF-9671-40E1-BCAE-8C45B7B1A7D5}" srcOrd="0" destOrd="0" presId="urn:microsoft.com/office/officeart/2005/8/layout/vList2"/>
    <dgm:cxn modelId="{80464C4C-6F88-4653-9B3E-F1A6187461DC}" type="presOf" srcId="{10F71E40-A68D-4974-A676-28AC02DA354B}" destId="{5C7E9DD2-E450-426D-A47D-2B2955011637}" srcOrd="0" destOrd="0" presId="urn:microsoft.com/office/officeart/2005/8/layout/vList2"/>
    <dgm:cxn modelId="{A43B9A7A-89B4-4B92-A30F-9ED9F694ABAE}" srcId="{8BA00C8B-1D56-4978-B7E8-969A12F8FC5A}" destId="{8371E799-0A0B-4452-ABCD-AFB0C825CA57}" srcOrd="2" destOrd="0" parTransId="{F7FB542E-AC9E-46A3-8164-BB24B6155F94}" sibTransId="{3777E751-99B5-400F-959A-909DF4AF0D50}"/>
    <dgm:cxn modelId="{AB5C929F-FF41-4041-8324-BAEBE044B6A0}" srcId="{8BA00C8B-1D56-4978-B7E8-969A12F8FC5A}" destId="{08CB5065-F815-4594-A3A0-57D586826FF9}" srcOrd="0" destOrd="0" parTransId="{8BE7EC6B-4715-4653-9FDA-6A2A5893D9FD}" sibTransId="{43837D05-4963-439E-8D92-F54ACE74529C}"/>
    <dgm:cxn modelId="{92D5D5B1-6BCF-40D5-B787-71D2B9F71BC5}" type="presOf" srcId="{8371E799-0A0B-4452-ABCD-AFB0C825CA57}" destId="{FB3F25A0-24E0-42E4-9E4C-60B58F686207}" srcOrd="0" destOrd="0" presId="urn:microsoft.com/office/officeart/2005/8/layout/vList2"/>
    <dgm:cxn modelId="{C6065FB4-10B5-4710-B60A-0733474409C4}" type="presOf" srcId="{5C68B6CC-C6DF-4607-89C1-958CDDBF3BB6}" destId="{FACA51B0-4704-4EC4-BF4E-ADF630142025}" srcOrd="0" destOrd="0" presId="urn:microsoft.com/office/officeart/2005/8/layout/vList2"/>
    <dgm:cxn modelId="{4D8CF0BC-CD03-4A83-9590-31085D63349F}" srcId="{8BA00C8B-1D56-4978-B7E8-969A12F8FC5A}" destId="{2EF8B38A-CC41-4C0D-9383-575A0FC0F958}" srcOrd="3" destOrd="0" parTransId="{177946D2-043B-44A9-844E-3A5232061C4A}" sibTransId="{539AE1BC-B3AF-469B-9288-8CB6675FDA8F}"/>
    <dgm:cxn modelId="{7B0D08D3-7D4D-4DDD-9CF9-780B73971188}" srcId="{8BA00C8B-1D56-4978-B7E8-969A12F8FC5A}" destId="{D29B7EE9-D1C7-4522-83B3-01C86A9C7008}" srcOrd="6" destOrd="0" parTransId="{2DC22815-9E58-4DE1-AA65-F71064D69A35}" sibTransId="{4040F16A-60AA-4054-9F31-16CC98305073}"/>
    <dgm:cxn modelId="{40C596D6-5353-4824-8413-DB299DE34574}" srcId="{8BA00C8B-1D56-4978-B7E8-969A12F8FC5A}" destId="{5C68B6CC-C6DF-4607-89C1-958CDDBF3BB6}" srcOrd="1" destOrd="0" parTransId="{5C1D1DAC-FACA-4F6F-8881-FEBA88C4C105}" sibTransId="{1EB90323-5FC8-434A-81A7-D44813790525}"/>
    <dgm:cxn modelId="{146883ED-BD3B-413F-893F-286F69756F79}" type="presOf" srcId="{08CB5065-F815-4594-A3A0-57D586826FF9}" destId="{C97EDE07-23EE-48B5-9C8B-A1215BDC43EE}" srcOrd="0" destOrd="0" presId="urn:microsoft.com/office/officeart/2005/8/layout/vList2"/>
    <dgm:cxn modelId="{7D868E4A-873E-4964-9C78-A75A8B4A185E}" type="presParOf" srcId="{DAB86BC0-EDFE-4A10-9869-2ACDCEA2AF9B}" destId="{C97EDE07-23EE-48B5-9C8B-A1215BDC43EE}" srcOrd="0" destOrd="0" presId="urn:microsoft.com/office/officeart/2005/8/layout/vList2"/>
    <dgm:cxn modelId="{F0E6FA6E-71AC-4B4C-99A1-1215151A5943}" type="presParOf" srcId="{DAB86BC0-EDFE-4A10-9869-2ACDCEA2AF9B}" destId="{CB33CB36-F22E-47F8-84B7-9FF80B145DC6}" srcOrd="1" destOrd="0" presId="urn:microsoft.com/office/officeart/2005/8/layout/vList2"/>
    <dgm:cxn modelId="{9D3C4EC3-2050-4A14-AFD9-813C1A87BE41}" type="presParOf" srcId="{DAB86BC0-EDFE-4A10-9869-2ACDCEA2AF9B}" destId="{FACA51B0-4704-4EC4-BF4E-ADF630142025}" srcOrd="2" destOrd="0" presId="urn:microsoft.com/office/officeart/2005/8/layout/vList2"/>
    <dgm:cxn modelId="{442AF25E-A6DD-4ED8-B58E-BE440DDDB332}" type="presParOf" srcId="{DAB86BC0-EDFE-4A10-9869-2ACDCEA2AF9B}" destId="{A830E8DD-F14F-4E2C-A6F4-EDA60243C159}" srcOrd="3" destOrd="0" presId="urn:microsoft.com/office/officeart/2005/8/layout/vList2"/>
    <dgm:cxn modelId="{37A87183-0E5F-4BB9-BE86-627C4B8C9BB5}" type="presParOf" srcId="{DAB86BC0-EDFE-4A10-9869-2ACDCEA2AF9B}" destId="{FB3F25A0-24E0-42E4-9E4C-60B58F686207}" srcOrd="4" destOrd="0" presId="urn:microsoft.com/office/officeart/2005/8/layout/vList2"/>
    <dgm:cxn modelId="{4EDAE904-36E0-42B6-A783-F88EEF20A640}" type="presParOf" srcId="{DAB86BC0-EDFE-4A10-9869-2ACDCEA2AF9B}" destId="{5BA13CDB-5278-47EE-9EF8-054A6BCB2F11}" srcOrd="5" destOrd="0" presId="urn:microsoft.com/office/officeart/2005/8/layout/vList2"/>
    <dgm:cxn modelId="{BC03B2BD-57CA-4CFA-9B77-A8723AC6CDAF}" type="presParOf" srcId="{DAB86BC0-EDFE-4A10-9869-2ACDCEA2AF9B}" destId="{4BFEB87F-7632-4EE2-A170-5A784E6F857D}" srcOrd="6" destOrd="0" presId="urn:microsoft.com/office/officeart/2005/8/layout/vList2"/>
    <dgm:cxn modelId="{7B6F2F79-C40E-4E9F-B80A-E1A9088247AC}" type="presParOf" srcId="{DAB86BC0-EDFE-4A10-9869-2ACDCEA2AF9B}" destId="{220793FC-1A57-480C-A4E8-8511359E2017}" srcOrd="7" destOrd="0" presId="urn:microsoft.com/office/officeart/2005/8/layout/vList2"/>
    <dgm:cxn modelId="{F0BD202A-BE3F-4127-802B-0670C5010865}" type="presParOf" srcId="{DAB86BC0-EDFE-4A10-9869-2ACDCEA2AF9B}" destId="{C787AD86-FAA1-48DF-8F04-AF22352658A8}" srcOrd="8" destOrd="0" presId="urn:microsoft.com/office/officeart/2005/8/layout/vList2"/>
    <dgm:cxn modelId="{B9A148EE-7281-478B-8A47-24A851E03589}" type="presParOf" srcId="{DAB86BC0-EDFE-4A10-9869-2ACDCEA2AF9B}" destId="{EFE62353-D751-4AC2-80A0-D58E1B7A8C9A}" srcOrd="9" destOrd="0" presId="urn:microsoft.com/office/officeart/2005/8/layout/vList2"/>
    <dgm:cxn modelId="{99AC9963-2657-45AD-A13E-037013667CB1}" type="presParOf" srcId="{DAB86BC0-EDFE-4A10-9869-2ACDCEA2AF9B}" destId="{A4C360BD-EBB8-4FC8-9352-90A3921C48AA}" srcOrd="10" destOrd="0" presId="urn:microsoft.com/office/officeart/2005/8/layout/vList2"/>
    <dgm:cxn modelId="{8733F3B4-B638-4410-91AB-8A4404F6A438}" type="presParOf" srcId="{DAB86BC0-EDFE-4A10-9869-2ACDCEA2AF9B}" destId="{0DE2C1C6-8637-4A78-BC87-408B520907DD}" srcOrd="11" destOrd="0" presId="urn:microsoft.com/office/officeart/2005/8/layout/vList2"/>
    <dgm:cxn modelId="{D50726BD-DBD6-4CB0-9EAE-E17ED34EBA25}" type="presParOf" srcId="{DAB86BC0-EDFE-4A10-9869-2ACDCEA2AF9B}" destId="{2B9636DF-9671-40E1-BCAE-8C45B7B1A7D5}" srcOrd="12" destOrd="0" presId="urn:microsoft.com/office/officeart/2005/8/layout/vList2"/>
    <dgm:cxn modelId="{B7BFE494-059C-4B1D-82E4-BB2F6CCAFE61}" type="presParOf" srcId="{DAB86BC0-EDFE-4A10-9869-2ACDCEA2AF9B}" destId="{8361E2AC-A3D1-4791-A154-A7A49D72FEA9}" srcOrd="13" destOrd="0" presId="urn:microsoft.com/office/officeart/2005/8/layout/vList2"/>
    <dgm:cxn modelId="{456C4504-1237-43AB-B916-CCD270F331FB}" type="presParOf" srcId="{DAB86BC0-EDFE-4A10-9869-2ACDCEA2AF9B}" destId="{5C7E9DD2-E450-426D-A47D-2B2955011637}" srcOrd="14" destOrd="0" presId="urn:microsoft.com/office/officeart/2005/8/layout/vList2"/>
    <dgm:cxn modelId="{34B17E95-A92C-453C-A399-00BD7209B32A}" type="presParOf" srcId="{DAB86BC0-EDFE-4A10-9869-2ACDCEA2AF9B}" destId="{0F0C3810-48D6-4002-8301-0742F4B66BB4}" srcOrd="15" destOrd="0" presId="urn:microsoft.com/office/officeart/2005/8/layout/vList2"/>
    <dgm:cxn modelId="{7A9F1714-3040-4BF8-A686-D307B00145C1}" type="presParOf" srcId="{DAB86BC0-EDFE-4A10-9869-2ACDCEA2AF9B}" destId="{F94F7464-9EC5-4217-A523-81E98696FAB2}"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944DA-440D-4975-981E-288CE4763142}">
      <dsp:nvSpPr>
        <dsp:cNvPr id="0" name=""/>
        <dsp:cNvSpPr/>
      </dsp:nvSpPr>
      <dsp:spPr>
        <a:xfrm>
          <a:off x="0" y="101832"/>
          <a:ext cx="10045626" cy="2078444"/>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hr-HR" sz="1200" b="0" i="0" kern="1200" baseline="0" dirty="0"/>
            <a:t>Tipkom </a:t>
          </a:r>
          <a:r>
            <a:rPr lang="hr-HR" sz="1200" b="1" i="0" kern="1200" baseline="0" dirty="0"/>
            <a:t>F9-DODAJ </a:t>
          </a:r>
          <a:r>
            <a:rPr lang="hr-HR" sz="1200" b="0" i="0" kern="1200" baseline="0" dirty="0"/>
            <a:t> otvaraju se poslovne jedinice. Program sam dodjeljuje oznaku –  V za veleprodaju, M za maloprodaju, U za ugostiteljstvo, P za pogon, S za servis, C za carinsko skladište te redni broj. Potrebno je definirati NAZIV. </a:t>
          </a:r>
        </a:p>
        <a:p>
          <a:pPr marL="0" lvl="0" indent="0" algn="l" defTabSz="533400">
            <a:lnSpc>
              <a:spcPct val="90000"/>
            </a:lnSpc>
            <a:spcBef>
              <a:spcPct val="0"/>
            </a:spcBef>
            <a:spcAft>
              <a:spcPct val="35000"/>
            </a:spcAft>
            <a:buNone/>
          </a:pPr>
          <a:r>
            <a:rPr lang="hr-HR" sz="1200" b="1" i="0" kern="1200" baseline="0" dirty="0" err="1"/>
            <a:t>P.Broj</a:t>
          </a:r>
          <a:r>
            <a:rPr lang="hr-HR" sz="1200" b="1" i="0" kern="1200" baseline="0" dirty="0"/>
            <a:t> i Grad</a:t>
          </a:r>
          <a:r>
            <a:rPr lang="hr-HR" sz="1200" b="0" i="0" kern="1200" baseline="0" dirty="0"/>
            <a:t> - ukoliko </a:t>
          </a:r>
          <a:r>
            <a:rPr lang="hr-HR" sz="1200" kern="1200" dirty="0"/>
            <a:t>poduzeće</a:t>
          </a:r>
          <a:r>
            <a:rPr lang="hr-HR" sz="1200" b="0" i="0" kern="1200" baseline="0" dirty="0"/>
            <a:t> ima više poslovnih jedinica u ovo polje upisujete poštanski broj, grad i adresu poslovne jedinice - bitno kod fiskalizacije</a:t>
          </a:r>
        </a:p>
        <a:p>
          <a:pPr marL="0" lvl="0" indent="0" algn="l" defTabSz="533400">
            <a:lnSpc>
              <a:spcPct val="90000"/>
            </a:lnSpc>
            <a:spcBef>
              <a:spcPct val="0"/>
            </a:spcBef>
            <a:spcAft>
              <a:spcPct val="35000"/>
            </a:spcAft>
            <a:buNone/>
          </a:pPr>
          <a:br>
            <a:rPr lang="hr-HR" sz="1200" kern="1200" dirty="0"/>
          </a:br>
          <a:r>
            <a:rPr lang="hr-HR" sz="1200" kern="1200" dirty="0"/>
            <a:t>Odaberite jednu od ponu</a:t>
          </a:r>
          <a:r>
            <a:rPr lang="hr-HR" sz="1200" b="0" i="0" kern="1200" baseline="0" dirty="0"/>
            <a:t>F9-DODAJ</a:t>
          </a:r>
          <a:r>
            <a:rPr lang="hr-HR" sz="1200" kern="1200" dirty="0"/>
            <a:t>đenih metoda obračuna nabavne cijene: Prosječnu ili Fifo </a:t>
          </a:r>
          <a:br>
            <a:rPr lang="hr-HR" sz="1200" kern="1200" dirty="0"/>
          </a:br>
          <a:br>
            <a:rPr lang="hr-HR" sz="1200" kern="1200" dirty="0"/>
          </a:br>
          <a:r>
            <a:rPr lang="hr-HR" sz="1200" b="1" i="0" kern="1200" baseline="0" dirty="0"/>
            <a:t>ZABRANA ULASKA U MINUS</a:t>
          </a:r>
          <a:r>
            <a:rPr lang="hr-HR" sz="1200" b="0" i="0" kern="1200" baseline="0" dirty="0"/>
            <a:t> - ako je aktivna zabrana u tekućoj poslovnoj jedinici prilikom izrade dokumenata program ne dopušta izdavanje artikala ako im je količina 0 odnosno ukoliko će knjiženjem količine u tekućem dokumentu zalihe artikla otići u minus. Kontrola se radi tijekom izrade dokumenta i automatskog transfera te prekida transfer kada naiđe na artikl koji nema dovoljno količina na zalihi. </a:t>
          </a:r>
          <a:br>
            <a:rPr lang="hr-HR" sz="1200" kern="1200" dirty="0"/>
          </a:br>
          <a:br>
            <a:rPr lang="hr-HR" sz="1000" kern="1200" dirty="0"/>
          </a:br>
          <a:endParaRPr lang="hr-HR" sz="1000" kern="1200" dirty="0"/>
        </a:p>
      </dsp:txBody>
      <dsp:txXfrm>
        <a:off x="101461" y="203293"/>
        <a:ext cx="9842704" cy="1875522"/>
      </dsp:txXfrm>
    </dsp:sp>
    <dsp:sp modelId="{8F851E90-516B-4A38-9D35-0E14C8880F4D}">
      <dsp:nvSpPr>
        <dsp:cNvPr id="0" name=""/>
        <dsp:cNvSpPr/>
      </dsp:nvSpPr>
      <dsp:spPr>
        <a:xfrm>
          <a:off x="0" y="2438709"/>
          <a:ext cx="10045626" cy="3031488"/>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br>
            <a:rPr lang="hr-HR" sz="1000" b="0" i="0" kern="1200" baseline="0" dirty="0"/>
          </a:br>
          <a:r>
            <a:rPr lang="hr-HR" sz="1200" b="1" i="0" kern="1200" baseline="0" dirty="0"/>
            <a:t>MARŽA 0 - </a:t>
          </a:r>
          <a:r>
            <a:rPr lang="hr-HR" sz="1200" b="0" i="0" kern="1200" baseline="0" dirty="0"/>
            <a:t>ako je aktivna  ova opcija program podrazumijeva da je marža 0 - skladište se vodi po nabavnim cijenama. </a:t>
          </a:r>
          <a:br>
            <a:rPr lang="hr-HR" sz="1200" b="0" i="0" kern="1200" baseline="0" dirty="0"/>
          </a:br>
          <a:br>
            <a:rPr lang="hr-HR" sz="1200" b="0" i="0" kern="1200" baseline="0" dirty="0"/>
          </a:br>
          <a:r>
            <a:rPr lang="hr-HR" sz="1200" b="1" i="0" kern="1200" baseline="0" dirty="0"/>
            <a:t>KONTROLA MINUSA U PJ</a:t>
          </a:r>
          <a:r>
            <a:rPr lang="hr-HR" sz="1200" b="0" i="0" kern="1200" baseline="0" dirty="0"/>
            <a:t> -  kontrola ulaska u minus na nivou više poslovnih jedinica, ne dopušta izdavanje robe ukoliko količina prijeđe zbroj količina u zadanim poslovnim jedinicama.</a:t>
          </a:r>
          <a:br>
            <a:rPr lang="hr-HR" sz="1200" b="0" i="0" kern="1200" baseline="0" dirty="0"/>
          </a:br>
          <a:br>
            <a:rPr lang="hr-HR" sz="1200" b="0" i="0" kern="1200" baseline="0" dirty="0"/>
          </a:br>
          <a:r>
            <a:rPr lang="hr-HR" sz="1200" b="1" i="0" kern="1200" baseline="0" dirty="0"/>
            <a:t>AUTO ZADUŽIVANJE</a:t>
          </a:r>
          <a:r>
            <a:rPr lang="hr-HR" sz="1200" b="0" i="0" kern="1200" baseline="0" dirty="0"/>
            <a:t>– ovu opciju možete aktivirati u onim poslovnim jedinicama koje nemaju zalihe nego idu u minus prilikom prodaje i pune se iz drugih poslovnih jedinica. Za definiciju je potrebno pristupiti u konkretnu poslovnu jedinicu odrediti poslovnu jedinicu iz koje će dolaziti zaduženje, odrediti vrstu dokumenta i šifru partnera.</a:t>
          </a:r>
          <a:br>
            <a:rPr lang="hr-HR" sz="1200" b="0" i="0" kern="1200" baseline="0" dirty="0"/>
          </a:br>
          <a:br>
            <a:rPr lang="hr-HR" sz="1200" b="0" i="0" kern="1200" baseline="0" dirty="0"/>
          </a:br>
          <a:r>
            <a:rPr lang="hr-HR" sz="1200" b="1" i="0" kern="1200" baseline="0" dirty="0"/>
            <a:t>PONUDI PRODAJNU CIJENU IZ ŠIFRARNIKA KOD ULAZA - </a:t>
          </a:r>
          <a:r>
            <a:rPr lang="hr-HR" sz="1200" b="0" i="0" kern="1200" baseline="0" dirty="0"/>
            <a:t>ako stavite potvrdu u kontrolno polje u ulaznim dokumentima program će Vam nuditi prodajnu cijenu VPC ili MPC koja je definirana u </a:t>
          </a:r>
          <a:r>
            <a:rPr lang="hr-HR" sz="1200" b="0" i="0" kern="1200" baseline="0" dirty="0" err="1"/>
            <a:t>šifrarniku</a:t>
          </a:r>
          <a:r>
            <a:rPr lang="hr-HR" sz="1200" b="0" i="0" kern="1200" baseline="0" dirty="0"/>
            <a:t> umjesto zadnje prodajne cijene</a:t>
          </a:r>
          <a:br>
            <a:rPr lang="hr-HR" sz="1200" b="0" i="0" kern="1200" baseline="0" dirty="0"/>
          </a:br>
          <a:br>
            <a:rPr lang="hr-HR" sz="1200" b="0" i="0" kern="1200" baseline="0" dirty="0"/>
          </a:br>
          <a:r>
            <a:rPr lang="hr-HR" sz="1200" b="1" i="0" kern="1200" baseline="0" dirty="0"/>
            <a:t>PONUDI PRODAJNU CIJENU IZ ŠIFRARNIKA KOD IZLAZA</a:t>
          </a:r>
          <a:br>
            <a:rPr lang="hr-HR" sz="1200" b="1" i="0" kern="1200" baseline="0" dirty="0"/>
          </a:br>
          <a:r>
            <a:rPr lang="hr-HR" sz="1200" i="0" kern="1200" baseline="0" dirty="0"/>
            <a:t>Aktivacijom u </a:t>
          </a:r>
          <a:r>
            <a:rPr lang="hr-HR" sz="1200" b="0" i="0" kern="1200" baseline="0" dirty="0"/>
            <a:t>izlaznim dokumentima u polje prodajna cijena program će ponuditi cijenu definiranu u </a:t>
          </a:r>
          <a:r>
            <a:rPr lang="hr-HR" sz="1200" b="0" i="0" kern="1200" baseline="0" dirty="0" err="1"/>
            <a:t>šifrarniku</a:t>
          </a:r>
          <a:r>
            <a:rPr lang="hr-HR" sz="1200" b="0" i="0" kern="1200" baseline="0" dirty="0"/>
            <a:t> artikala, a ne cijenu sa zaliha. </a:t>
          </a:r>
          <a:br>
            <a:rPr lang="hr-HR" sz="1200" b="0" i="0" kern="1200" baseline="0" dirty="0"/>
          </a:br>
          <a:r>
            <a:rPr lang="hr-HR" sz="1200" b="0" i="0" kern="1200" baseline="0" dirty="0"/>
            <a:t>Ako je aktivna opcija isključivi unos tada nije moguće promijeniti prodajnu cijenu u ulaznim ili izlaznim dokumentima već </a:t>
          </a:r>
          <a:r>
            <a:rPr lang="hr-HR" sz="1200" b="1" i="1" kern="1200" baseline="0" dirty="0"/>
            <a:t>isključivo</a:t>
          </a:r>
          <a:r>
            <a:rPr lang="hr-HR" sz="1200" b="0" i="0" kern="1200" baseline="0" dirty="0"/>
            <a:t> ide cijena definirana u </a:t>
          </a:r>
          <a:r>
            <a:rPr lang="hr-HR" sz="1200" b="0" i="0" kern="1200" baseline="0" dirty="0" err="1"/>
            <a:t>šifrarniku</a:t>
          </a:r>
          <a:r>
            <a:rPr lang="hr-HR" sz="1200" b="0" i="0" kern="1200" baseline="0" dirty="0"/>
            <a:t>.</a:t>
          </a:r>
          <a:br>
            <a:rPr lang="hr-HR" sz="1000" b="0" i="0" kern="1200" baseline="0" dirty="0"/>
          </a:br>
          <a:br>
            <a:rPr lang="hr-HR" sz="1000" b="0" i="0" kern="1200" baseline="0" dirty="0"/>
          </a:br>
          <a:endParaRPr lang="hr-HR" sz="1000" kern="1200" dirty="0"/>
        </a:p>
      </dsp:txBody>
      <dsp:txXfrm>
        <a:off x="147985" y="2586694"/>
        <a:ext cx="9749656" cy="2735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1D23C-5B1E-4347-A10B-F1EE2C55C95F}">
      <dsp:nvSpPr>
        <dsp:cNvPr id="0" name=""/>
        <dsp:cNvSpPr/>
      </dsp:nvSpPr>
      <dsp:spPr>
        <a:xfrm>
          <a:off x="0" y="10117"/>
          <a:ext cx="10864443" cy="575639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b="1" i="0" kern="1200" baseline="0" dirty="0"/>
            <a:t>Dodavanje novog partnera upisom OIB-a i povlačenjem podataka direktno s Trgovačkog suda</a:t>
          </a:r>
          <a:br>
            <a:rPr lang="hr-HR" sz="1500" b="1" i="0" kern="1200" baseline="0" dirty="0"/>
          </a:br>
          <a:br>
            <a:rPr lang="hr-HR" sz="1500" b="0" i="0" kern="1200" baseline="0" dirty="0"/>
          </a:br>
          <a:r>
            <a:rPr lang="hr-HR" sz="1500" b="0" i="0" kern="1200" baseline="0" dirty="0"/>
            <a:t>Otvorite novog partnera, upišite samo OIB te </a:t>
          </a:r>
          <a:r>
            <a:rPr lang="hr-HR" sz="1500" kern="1200" dirty="0"/>
            <a:t>k</a:t>
          </a:r>
          <a:r>
            <a:rPr lang="hr-HR" sz="1500" b="0" i="0" kern="1200" baseline="0" dirty="0"/>
            <a:t>lik na znak ikonu globus, program će povući podatke o partneru s Trgovačkog suda  i klikom na OK će ih upisati u za to predviđena polja.</a:t>
          </a:r>
          <a:br>
            <a:rPr lang="hr-HR" sz="1500" b="0" i="0" kern="1200" baseline="0" dirty="0"/>
          </a:br>
          <a:br>
            <a:rPr lang="hr-HR" sz="1500" kern="1200" dirty="0"/>
          </a:br>
          <a:r>
            <a:rPr lang="hr-HR" sz="1500" b="1" i="0" kern="1200" baseline="0" dirty="0"/>
            <a:t>Rabat kupcu</a:t>
          </a:r>
          <a:r>
            <a:rPr lang="hr-HR" sz="1500" b="0" i="0" kern="1200" baseline="0" dirty="0"/>
            <a:t>– jedinstveni rabat za tog kupca, vrijedi za sve artikle osim onih koji imaju ograničenje MAKSIMALNI RABAT definiran u šifri artikla.</a:t>
          </a:r>
          <a:br>
            <a:rPr lang="hr-HR" sz="1500" b="0" i="0" kern="1200" baseline="0" dirty="0"/>
          </a:br>
          <a:br>
            <a:rPr lang="hr-HR" sz="1500" b="0" i="0" kern="1200" baseline="0" dirty="0"/>
          </a:br>
          <a:r>
            <a:rPr lang="pl-PL" sz="1500" b="1" i="0" kern="1200" baseline="0" dirty="0"/>
            <a:t>Dodatni rabat</a:t>
          </a:r>
          <a:r>
            <a:rPr lang="pl-PL" sz="1500" b="0" i="0" kern="1200" baseline="0" dirty="0"/>
            <a:t>– upisuje se dodatni rabat za kupca, računa se kao rabat na osnovni rabat</a:t>
          </a:r>
          <a:br>
            <a:rPr lang="pl-PL" sz="1500" b="0" i="0" kern="1200" baseline="0" dirty="0"/>
          </a:br>
          <a:br>
            <a:rPr lang="pl-PL" sz="1500" b="0" i="0" kern="1200" baseline="0" dirty="0"/>
          </a:br>
          <a:r>
            <a:rPr lang="hr-HR" sz="1500" b="1" i="0" kern="1200" baseline="0" dirty="0"/>
            <a:t>D.V.O. partnera</a:t>
          </a:r>
          <a:r>
            <a:rPr lang="hr-HR" sz="1500" b="0" i="0" kern="1200" baseline="0" dirty="0"/>
            <a:t>– valutna odgoda plaćanja koja će se automatski upisati u sve izlazne dokumente i ulazne.</a:t>
          </a:r>
          <a:br>
            <a:rPr lang="hr-HR" sz="1500" b="0" i="0" kern="1200" baseline="0" dirty="0"/>
          </a:br>
          <a:br>
            <a:rPr lang="hr-HR" sz="1500" b="0" i="0" kern="1200" baseline="0" dirty="0"/>
          </a:br>
          <a:r>
            <a:rPr lang="hr-HR" sz="1500" b="1" i="0" kern="1200" baseline="0" dirty="0"/>
            <a:t>Teritorij</a:t>
          </a:r>
          <a:r>
            <a:rPr lang="hr-HR" sz="1500" b="0" i="0" kern="1200" baseline="0" dirty="0"/>
            <a:t> - dugme kojim određujete teritorijalnu pripadnost partnera, varijante su Domaći. </a:t>
          </a:r>
          <a:r>
            <a:rPr lang="hr-HR" sz="1500" kern="1200" dirty="0"/>
            <a:t>Unutar </a:t>
          </a:r>
          <a:r>
            <a:rPr lang="hr-HR" sz="1500" b="0" i="0" kern="1200" baseline="0" dirty="0"/>
            <a:t>EU, Izvan EU i Građani.</a:t>
          </a:r>
          <a:br>
            <a:rPr lang="hr-HR" sz="1500" b="0" i="0" kern="1200" baseline="0" dirty="0"/>
          </a:br>
          <a:br>
            <a:rPr lang="hr-HR" sz="1500" b="0" i="0" kern="1200" baseline="0" dirty="0"/>
          </a:br>
          <a:r>
            <a:rPr lang="hr-HR" sz="1500" b="1" i="0" kern="1200" baseline="0" dirty="0"/>
            <a:t>Partner prima e-račun</a:t>
          </a:r>
          <a:r>
            <a:rPr lang="hr-HR" sz="1500" b="0" i="0" kern="1200" baseline="0" dirty="0"/>
            <a:t> - dugme se aktivira ukoliko želimo tom partneru slati izlazne račune kao </a:t>
          </a:r>
          <a:r>
            <a:rPr lang="hr-HR" sz="1500" b="0" i="0" kern="1200" baseline="0" dirty="0" err="1"/>
            <a:t>eRačun</a:t>
          </a:r>
          <a:br>
            <a:rPr lang="hr-HR" sz="1500" b="0" i="0" kern="1200" baseline="0" dirty="0"/>
          </a:br>
          <a:br>
            <a:rPr lang="hr-HR" sz="1500" b="0" i="0" kern="1200" baseline="0" dirty="0"/>
          </a:br>
          <a:r>
            <a:rPr lang="hr-HR" sz="1500" b="1" i="0" kern="1200" baseline="0" dirty="0"/>
            <a:t>KAKO OTVORITI  VIŠE POSLOVNIH JEDINICA UNUTAR PARTNERA</a:t>
          </a:r>
          <a:br>
            <a:rPr lang="hr-HR" sz="1500" b="1" i="0" kern="1200" baseline="0" dirty="0"/>
          </a:br>
          <a:br>
            <a:rPr lang="hr-HR" sz="1500" b="1" i="0" kern="1200" baseline="0" dirty="0"/>
          </a:br>
          <a:r>
            <a:rPr lang="hr-HR" sz="1500" b="0" i="0" kern="1200" baseline="0" dirty="0"/>
            <a:t>Ako partner ima više poslovnih jedinica njih unosimo tako da s F12 pristupimo i dodamo ih u odgovarajućeg partnera.</a:t>
          </a:r>
          <a:br>
            <a:rPr lang="hr-HR" sz="1500" b="0" i="0" kern="1200" baseline="0" dirty="0"/>
          </a:br>
          <a:br>
            <a:rPr lang="hr-HR" sz="1500" b="0" i="0" kern="1200" baseline="0" dirty="0"/>
          </a:br>
          <a:r>
            <a:rPr lang="hr-HR" sz="1500" kern="1200" dirty="0"/>
            <a:t>D</a:t>
          </a:r>
          <a:r>
            <a:rPr lang="hr-HR" sz="1500" b="0" i="0" kern="1200" baseline="0" dirty="0"/>
            <a:t>esnim klikom na partnera u pregledu pozivate opciju za poslati e-mail partneru ili link na web stranicu dotičnog partnera, pod pretpostavkom da su ta polja unutar partnera popunjena.</a:t>
          </a:r>
          <a:br>
            <a:rPr lang="hr-HR" sz="1500" b="0" i="0" kern="1200" baseline="0" dirty="0"/>
          </a:br>
          <a:br>
            <a:rPr lang="hr-HR" sz="1500" b="1" i="0" kern="1200" baseline="0" dirty="0"/>
          </a:br>
          <a:endParaRPr lang="hr-HR" sz="1500" kern="1200" dirty="0"/>
        </a:p>
      </dsp:txBody>
      <dsp:txXfrm>
        <a:off x="281004" y="291121"/>
        <a:ext cx="10302435" cy="51943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7753B-1477-4880-9D0A-688F16BD21E9}">
      <dsp:nvSpPr>
        <dsp:cNvPr id="0" name=""/>
        <dsp:cNvSpPr/>
      </dsp:nvSpPr>
      <dsp:spPr>
        <a:xfrm>
          <a:off x="0" y="122"/>
          <a:ext cx="11214742" cy="123317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b="0" i="0" kern="1200" baseline="0"/>
            <a:t>Šifra artikla sastoji se od sedam znamenki; grupe i podgrupe - prve četiri znamenke te broja artikla - zadnje tri znamenke. Slaganje artikala po grupama i podgrupama nema ovisi o organizaciji i potrebama poduzetnika. </a:t>
          </a:r>
          <a:endParaRPr lang="hr-HR" sz="1600" kern="1200"/>
        </a:p>
      </dsp:txBody>
      <dsp:txXfrm>
        <a:off x="60199" y="60321"/>
        <a:ext cx="11094344" cy="1112781"/>
      </dsp:txXfrm>
    </dsp:sp>
    <dsp:sp modelId="{46026163-2934-4564-8800-27769C024281}">
      <dsp:nvSpPr>
        <dsp:cNvPr id="0" name=""/>
        <dsp:cNvSpPr/>
      </dsp:nvSpPr>
      <dsp:spPr>
        <a:xfrm>
          <a:off x="0" y="1269057"/>
          <a:ext cx="11214742" cy="123317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b="1" i="0" kern="1200" baseline="0" dirty="0"/>
            <a:t>OTVARANJE GRUPE</a:t>
          </a:r>
        </a:p>
        <a:p>
          <a:pPr marL="0" lvl="0" indent="0" algn="l" defTabSz="711200">
            <a:lnSpc>
              <a:spcPct val="90000"/>
            </a:lnSpc>
            <a:spcBef>
              <a:spcPct val="0"/>
            </a:spcBef>
            <a:spcAft>
              <a:spcPct val="35000"/>
            </a:spcAft>
            <a:buNone/>
          </a:pPr>
          <a:r>
            <a:rPr lang="hr-HR" sz="1600" b="0" i="0" kern="1200" baseline="0" dirty="0"/>
            <a:t>Inicijalno su na ekranu prikazane grupe i podgrupe, prikaz se može aktivirati ili deaktivirati na dugme Grupe/Podgrupe. Pozicionirajte se na tabelu grupe i tipkom F9 DODAJ otvorite prozor za definiciju nove grupe. Potrebno je definirati naziv, a jedinicu mjere i tarifni broj po želji, ako ih upišete prenijet će ih na podgrupu i artikl uz mogućnost izmjene. </a:t>
          </a:r>
          <a:endParaRPr lang="hr-HR" sz="1600" kern="1200" dirty="0"/>
        </a:p>
      </dsp:txBody>
      <dsp:txXfrm>
        <a:off x="60199" y="1329256"/>
        <a:ext cx="11094344" cy="1112781"/>
      </dsp:txXfrm>
    </dsp:sp>
    <dsp:sp modelId="{D280B86A-A3F0-45D5-B91D-E8B05DF10AB7}">
      <dsp:nvSpPr>
        <dsp:cNvPr id="0" name=""/>
        <dsp:cNvSpPr/>
      </dsp:nvSpPr>
      <dsp:spPr>
        <a:xfrm>
          <a:off x="0" y="2558642"/>
          <a:ext cx="11214742" cy="123317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b="1" i="0" kern="1200" baseline="0" dirty="0"/>
            <a:t>OTVARANJE PODGRUPE</a:t>
          </a:r>
          <a:br>
            <a:rPr lang="hr-HR" sz="1600" b="0" i="0" kern="1200" baseline="0" dirty="0"/>
          </a:br>
          <a:r>
            <a:rPr lang="hr-HR" sz="1600" b="0" i="0" kern="1200" baseline="0" dirty="0"/>
            <a:t>Odaberite grupu unutar koje otvarate podgrupu, zatim se pozicionirajte na tabelu podgrupe i tipkom F9 DODAJ otvorite prozor za definiciju nove podgrupe. Inicijalno se prepisuju postavke definirane za grupu, mijenjate ih jednostavnim upisom drugih podataka.</a:t>
          </a:r>
          <a:endParaRPr lang="hr-HR" sz="1600" kern="1200" dirty="0"/>
        </a:p>
      </dsp:txBody>
      <dsp:txXfrm>
        <a:off x="60199" y="2618841"/>
        <a:ext cx="11094344" cy="1112781"/>
      </dsp:txXfrm>
    </dsp:sp>
    <dsp:sp modelId="{BAB5A0BF-1D98-41A1-BE3E-BACBB0512D85}">
      <dsp:nvSpPr>
        <dsp:cNvPr id="0" name=""/>
        <dsp:cNvSpPr/>
      </dsp:nvSpPr>
      <dsp:spPr>
        <a:xfrm>
          <a:off x="0" y="3837902"/>
          <a:ext cx="11214742" cy="123317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b="1" i="0" kern="1200" baseline="0" dirty="0"/>
            <a:t>OTVARANJE ARTIKLA</a:t>
          </a:r>
          <a:br>
            <a:rPr lang="hr-HR" sz="1600" b="1" i="0" kern="1200" baseline="0" dirty="0"/>
          </a:br>
          <a:r>
            <a:rPr lang="hr-HR" sz="1600" b="0" i="0" kern="1200" baseline="0" dirty="0"/>
            <a:t>Pozicionirajte se na grupu i podgrupu unutar kojih otvarate artikl, zatim se pozicionirajte na tabelu artikala i tipkom F9 DODAJ otvorite prozor za definiciju novog artikla.</a:t>
          </a:r>
          <a:endParaRPr lang="hr-HR" sz="1600" kern="1200" dirty="0"/>
        </a:p>
      </dsp:txBody>
      <dsp:txXfrm>
        <a:off x="60199" y="3898101"/>
        <a:ext cx="11094344" cy="1112781"/>
      </dsp:txXfrm>
    </dsp:sp>
    <dsp:sp modelId="{19BD8909-6AAE-4AEF-90C2-982AEFC50C99}">
      <dsp:nvSpPr>
        <dsp:cNvPr id="0" name=""/>
        <dsp:cNvSpPr/>
      </dsp:nvSpPr>
      <dsp:spPr>
        <a:xfrm>
          <a:off x="0" y="5117162"/>
          <a:ext cx="11214742" cy="123317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hr-HR" sz="1600" b="0" i="0" kern="1200" baseline="0"/>
            <a:t>Savjet – u tabeli Artikl u polju šifra možete upisati prve četiri oznake grupe i podgrupe npr 0102 te dodaj otvara se novi artikl unutar grupe 01 i podgrupe 02. </a:t>
          </a:r>
          <a:endParaRPr lang="hr-HR" sz="1600" kern="1200"/>
        </a:p>
      </dsp:txBody>
      <dsp:txXfrm>
        <a:off x="60199" y="5177361"/>
        <a:ext cx="11094344" cy="11127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963A7-6C33-4D15-A5B5-A9BC1B5FA895}">
      <dsp:nvSpPr>
        <dsp:cNvPr id="0" name=""/>
        <dsp:cNvSpPr/>
      </dsp:nvSpPr>
      <dsp:spPr>
        <a:xfrm>
          <a:off x="0" y="43769"/>
          <a:ext cx="10661067" cy="5958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b="0" i="0" kern="1200" baseline="0"/>
            <a:t>Osim osnovnih postavki za artikle može se definirati i slijedeće:</a:t>
          </a:r>
          <a:endParaRPr lang="hr-HR" sz="1500" kern="1200"/>
        </a:p>
      </dsp:txBody>
      <dsp:txXfrm>
        <a:off x="29088" y="72857"/>
        <a:ext cx="10602891" cy="537701"/>
      </dsp:txXfrm>
    </dsp:sp>
    <dsp:sp modelId="{02289009-D930-4193-A77D-C656A86BB125}">
      <dsp:nvSpPr>
        <dsp:cNvPr id="0" name=""/>
        <dsp:cNvSpPr/>
      </dsp:nvSpPr>
      <dsp:spPr>
        <a:xfrm>
          <a:off x="0" y="682846"/>
          <a:ext cx="10661067" cy="5958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b="1" kern="1200" dirty="0"/>
            <a:t>Pomoćni naziv – </a:t>
          </a:r>
          <a:r>
            <a:rPr lang="hr-HR" sz="1500" kern="1200" dirty="0"/>
            <a:t>koristi se kao naziv na drugom jeziku za narudžbe dobavljaču </a:t>
          </a:r>
        </a:p>
      </dsp:txBody>
      <dsp:txXfrm>
        <a:off x="29088" y="711934"/>
        <a:ext cx="10602891" cy="537701"/>
      </dsp:txXfrm>
    </dsp:sp>
    <dsp:sp modelId="{CF23EA1D-3DDB-44F4-8E7A-D9CFA301D25C}">
      <dsp:nvSpPr>
        <dsp:cNvPr id="0" name=""/>
        <dsp:cNvSpPr/>
      </dsp:nvSpPr>
      <dsp:spPr>
        <a:xfrm>
          <a:off x="0" y="1321924"/>
          <a:ext cx="10661067" cy="5958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b="1" i="0" kern="1200" baseline="0"/>
            <a:t>Minimalna marža (%) </a:t>
          </a:r>
          <a:r>
            <a:rPr lang="hr-HR" sz="1500" b="0" i="0" kern="1200" baseline="0"/>
            <a:t>- Prilikom fakturiranja program upozorava ukoliko je marža manja od one koja je definirana kao minimalna.</a:t>
          </a:r>
          <a:endParaRPr lang="hr-HR" sz="1500" kern="1200"/>
        </a:p>
      </dsp:txBody>
      <dsp:txXfrm>
        <a:off x="29088" y="1351012"/>
        <a:ext cx="10602891" cy="537701"/>
      </dsp:txXfrm>
    </dsp:sp>
    <dsp:sp modelId="{7DAE031A-A305-45EE-9AC9-57E89950F378}">
      <dsp:nvSpPr>
        <dsp:cNvPr id="0" name=""/>
        <dsp:cNvSpPr/>
      </dsp:nvSpPr>
      <dsp:spPr>
        <a:xfrm>
          <a:off x="0" y="1961001"/>
          <a:ext cx="10661067" cy="5958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b="1" kern="1200"/>
            <a:t>B</a:t>
          </a:r>
          <a:r>
            <a:rPr lang="hr-HR" sz="1500" b="1" i="0" kern="1200" baseline="0"/>
            <a:t>ar kod </a:t>
          </a:r>
          <a:r>
            <a:rPr lang="hr-HR" sz="1500" b="0" i="0" kern="1200" baseline="0"/>
            <a:t>– mogućnost unosa n bar kodova za jedan artikl. </a:t>
          </a:r>
          <a:endParaRPr lang="hr-HR" sz="1500" kern="1200"/>
        </a:p>
      </dsp:txBody>
      <dsp:txXfrm>
        <a:off x="29088" y="1990089"/>
        <a:ext cx="10602891" cy="537701"/>
      </dsp:txXfrm>
    </dsp:sp>
    <dsp:sp modelId="{62AD1BD5-9A3B-4956-BED8-780E0B089F09}">
      <dsp:nvSpPr>
        <dsp:cNvPr id="0" name=""/>
        <dsp:cNvSpPr/>
      </dsp:nvSpPr>
      <dsp:spPr>
        <a:xfrm>
          <a:off x="0" y="2600078"/>
          <a:ext cx="10661067" cy="5958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b="1" kern="1200"/>
            <a:t>S</a:t>
          </a:r>
          <a:r>
            <a:rPr lang="hr-HR" sz="1500" b="1" i="0" kern="1200" baseline="0"/>
            <a:t>ignalna količina </a:t>
          </a:r>
          <a:r>
            <a:rPr lang="hr-HR" sz="1500" b="0" i="0" kern="1200" baseline="0"/>
            <a:t>- u narudžbama se automatski predlažu artikli čija je količina ispod signalne </a:t>
          </a:r>
          <a:endParaRPr lang="hr-HR" sz="1500" kern="1200"/>
        </a:p>
      </dsp:txBody>
      <dsp:txXfrm>
        <a:off x="29088" y="2629166"/>
        <a:ext cx="10602891" cy="537701"/>
      </dsp:txXfrm>
    </dsp:sp>
    <dsp:sp modelId="{57F47724-9E9B-4CF7-921B-5CBD80796866}">
      <dsp:nvSpPr>
        <dsp:cNvPr id="0" name=""/>
        <dsp:cNvSpPr/>
      </dsp:nvSpPr>
      <dsp:spPr>
        <a:xfrm>
          <a:off x="0" y="3239156"/>
          <a:ext cx="10661067" cy="5958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b="1" kern="1200"/>
            <a:t>Ž</a:t>
          </a:r>
          <a:r>
            <a:rPr lang="hr-HR" sz="1500" b="1" i="0" kern="1200" baseline="0"/>
            <a:t>eljena količina </a:t>
          </a:r>
          <a:r>
            <a:rPr lang="hr-HR" sz="1500" b="0" i="0" kern="1200" baseline="0"/>
            <a:t>- ukoliko je definirana kod narudžbi se automatski predlaže za narudžbu razlika između trenutne količine na zalihama i željene količine</a:t>
          </a:r>
          <a:endParaRPr lang="hr-HR" sz="1500" kern="1200"/>
        </a:p>
      </dsp:txBody>
      <dsp:txXfrm>
        <a:off x="29088" y="3268244"/>
        <a:ext cx="10602891" cy="537701"/>
      </dsp:txXfrm>
    </dsp:sp>
    <dsp:sp modelId="{F3A6D995-9671-4FD2-ACD9-593E3FC44707}">
      <dsp:nvSpPr>
        <dsp:cNvPr id="0" name=""/>
        <dsp:cNvSpPr/>
      </dsp:nvSpPr>
      <dsp:spPr>
        <a:xfrm>
          <a:off x="0" y="3878233"/>
          <a:ext cx="10661067" cy="5958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pl-PL" sz="1500" b="1" kern="1200"/>
            <a:t>P</a:t>
          </a:r>
          <a:r>
            <a:rPr lang="pl-PL" sz="1500" b="1" i="0" kern="1200" baseline="0"/>
            <a:t>akovanje</a:t>
          </a:r>
          <a:r>
            <a:rPr lang="pl-PL" sz="1500" b="0" i="0" kern="1200" baseline="0"/>
            <a:t> - minimalna količina u kojoj se neki artikl prodaje</a:t>
          </a:r>
          <a:endParaRPr lang="hr-HR" sz="1500" kern="1200"/>
        </a:p>
      </dsp:txBody>
      <dsp:txXfrm>
        <a:off x="29088" y="3907321"/>
        <a:ext cx="10602891" cy="537701"/>
      </dsp:txXfrm>
    </dsp:sp>
    <dsp:sp modelId="{90F83984-631A-4114-9D51-68651E80D0D3}">
      <dsp:nvSpPr>
        <dsp:cNvPr id="0" name=""/>
        <dsp:cNvSpPr/>
      </dsp:nvSpPr>
      <dsp:spPr>
        <a:xfrm>
          <a:off x="0" y="4517310"/>
          <a:ext cx="10661067" cy="5958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b="1" kern="1200"/>
            <a:t>K</a:t>
          </a:r>
          <a:r>
            <a:rPr lang="hr-HR" sz="1500" b="1" i="0" kern="1200" baseline="0"/>
            <a:t>oeficijent jedinice mjere </a:t>
          </a:r>
          <a:r>
            <a:rPr lang="hr-HR" sz="1500" kern="1200"/>
            <a:t>-</a:t>
          </a:r>
          <a:r>
            <a:rPr lang="hr-HR" sz="1500" b="0" i="0" kern="1200" baseline="0"/>
            <a:t> služi da se ispiše cijena u jedinici mjere na deklaraciji. </a:t>
          </a:r>
          <a:endParaRPr lang="hr-HR" sz="1500" kern="1200"/>
        </a:p>
      </dsp:txBody>
      <dsp:txXfrm>
        <a:off x="29088" y="4546398"/>
        <a:ext cx="10602891" cy="537701"/>
      </dsp:txXfrm>
    </dsp:sp>
    <dsp:sp modelId="{2033994D-253C-4867-9442-1A7A7A27ECD9}">
      <dsp:nvSpPr>
        <dsp:cNvPr id="0" name=""/>
        <dsp:cNvSpPr/>
      </dsp:nvSpPr>
      <dsp:spPr>
        <a:xfrm>
          <a:off x="0" y="5156388"/>
          <a:ext cx="10661067" cy="595877"/>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hr-HR" sz="1500" b="0" i="0" kern="1200" baseline="0"/>
            <a:t>Primjer – ako se proizvod prodaje u pakiranju 0,25 L potrebno je istaknuti cijenu za 1 L, u koeficijent ćete upisati 0,25 i program će kod ispisa deklaracije ispisati cijenu za 1L i za pakovanje</a:t>
          </a:r>
          <a:endParaRPr lang="hr-HR" sz="1500" kern="1200"/>
        </a:p>
      </dsp:txBody>
      <dsp:txXfrm>
        <a:off x="29088" y="5185476"/>
        <a:ext cx="10602891" cy="5377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EDE07-23EE-48B5-9C8B-A1215BDC43EE}">
      <dsp:nvSpPr>
        <dsp:cNvPr id="0" name=""/>
        <dsp:cNvSpPr/>
      </dsp:nvSpPr>
      <dsp:spPr>
        <a:xfrm>
          <a:off x="0" y="116522"/>
          <a:ext cx="11007787" cy="5171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b="1" i="0" kern="1200" baseline="0"/>
            <a:t>MPC i VPC </a:t>
          </a:r>
          <a:r>
            <a:rPr lang="hr-HR" sz="1300" b="0" i="0" kern="1200" baseline="0"/>
            <a:t>- cijene koje se ovdje definiraju automatski se prepisuju kod izrade dokumenata u maloprodaji i veleprodaji. Ove opcije aktivirate u POSLOVNIM JEDINICAMA opcija Ponudi prodajnu cijenu iz šifrarnika kod Ulaza i Ponudi prodajnu cijenu iz šifrarnika kod Izlaza. </a:t>
          </a:r>
          <a:endParaRPr lang="hr-HR" sz="1300" kern="1200"/>
        </a:p>
      </dsp:txBody>
      <dsp:txXfrm>
        <a:off x="25245" y="141767"/>
        <a:ext cx="10957297" cy="466650"/>
      </dsp:txXfrm>
    </dsp:sp>
    <dsp:sp modelId="{FACA51B0-4704-4EC4-BF4E-ADF630142025}">
      <dsp:nvSpPr>
        <dsp:cNvPr id="0" name=""/>
        <dsp:cNvSpPr/>
      </dsp:nvSpPr>
      <dsp:spPr>
        <a:xfrm>
          <a:off x="0" y="671102"/>
          <a:ext cx="11007787" cy="5171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b="1" kern="1200"/>
            <a:t>P</a:t>
          </a:r>
          <a:r>
            <a:rPr lang="hr-HR" sz="1300" b="1" i="0" kern="1200" baseline="0"/>
            <a:t>reporučena MPC i VPC </a:t>
          </a:r>
          <a:r>
            <a:rPr lang="hr-HR" sz="1300" b="0" i="0" kern="1200" baseline="0"/>
            <a:t>- preporučena cijena za kupce koja može biti ispisana na cjeniku.</a:t>
          </a:r>
          <a:endParaRPr lang="hr-HR" sz="1300" kern="1200"/>
        </a:p>
      </dsp:txBody>
      <dsp:txXfrm>
        <a:off x="25245" y="696347"/>
        <a:ext cx="10957297" cy="466650"/>
      </dsp:txXfrm>
    </dsp:sp>
    <dsp:sp modelId="{FB3F25A0-24E0-42E4-9E4C-60B58F686207}">
      <dsp:nvSpPr>
        <dsp:cNvPr id="0" name=""/>
        <dsp:cNvSpPr/>
      </dsp:nvSpPr>
      <dsp:spPr>
        <a:xfrm>
          <a:off x="0" y="1225682"/>
          <a:ext cx="11007787" cy="5171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kern="1200"/>
            <a:t>P</a:t>
          </a:r>
          <a:r>
            <a:rPr lang="hr-HR" sz="1300" b="0" i="0" kern="1200" baseline="0"/>
            <a:t>olja za unos nabavne cijene, rabata, zavisnog troška, marže mpc, vpc se mogu koristiti prilikom izrade ulaznih dokumenata.</a:t>
          </a:r>
          <a:endParaRPr lang="hr-HR" sz="1300" kern="1200"/>
        </a:p>
      </dsp:txBody>
      <dsp:txXfrm>
        <a:off x="25245" y="1250927"/>
        <a:ext cx="10957297" cy="466650"/>
      </dsp:txXfrm>
    </dsp:sp>
    <dsp:sp modelId="{4BFEB87F-7632-4EE2-A170-5A784E6F857D}">
      <dsp:nvSpPr>
        <dsp:cNvPr id="0" name=""/>
        <dsp:cNvSpPr/>
      </dsp:nvSpPr>
      <dsp:spPr>
        <a:xfrm>
          <a:off x="0" y="1780262"/>
          <a:ext cx="11007787" cy="5171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b="1" i="0" kern="1200" baseline="0"/>
            <a:t>Vrsta robe </a:t>
          </a:r>
          <a:r>
            <a:rPr lang="hr-HR" sz="1300" b="0" i="0" kern="1200" baseline="0"/>
            <a:t>- inicijalno je upisano V vlastita roba, u padajućem izborniku moguće je izabrati još i ugostiteljska roba, komisijska roba, usluga te proizvodnja kako bi se mogla dobiti posebna izvješća i analize za određene vrste roba.</a:t>
          </a:r>
          <a:endParaRPr lang="hr-HR" sz="1300" kern="1200"/>
        </a:p>
      </dsp:txBody>
      <dsp:txXfrm>
        <a:off x="25245" y="1805507"/>
        <a:ext cx="10957297" cy="466650"/>
      </dsp:txXfrm>
    </dsp:sp>
    <dsp:sp modelId="{C787AD86-FAA1-48DF-8F04-AF22352658A8}">
      <dsp:nvSpPr>
        <dsp:cNvPr id="0" name=""/>
        <dsp:cNvSpPr/>
      </dsp:nvSpPr>
      <dsp:spPr>
        <a:xfrm>
          <a:off x="0" y="2334842"/>
          <a:ext cx="11007787" cy="5171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b="0" i="0" kern="1200" baseline="0" dirty="0"/>
            <a:t>Komisijski artikli označeni su sivom podlogom i crvenim slovima, a usluge sivom podlogom i zelenim slovima. </a:t>
          </a:r>
          <a:endParaRPr lang="hr-HR" sz="1300" kern="1200" dirty="0"/>
        </a:p>
      </dsp:txBody>
      <dsp:txXfrm>
        <a:off x="25245" y="2360087"/>
        <a:ext cx="10957297" cy="466650"/>
      </dsp:txXfrm>
    </dsp:sp>
    <dsp:sp modelId="{A4C360BD-EBB8-4FC8-9352-90A3921C48AA}">
      <dsp:nvSpPr>
        <dsp:cNvPr id="0" name=""/>
        <dsp:cNvSpPr/>
      </dsp:nvSpPr>
      <dsp:spPr>
        <a:xfrm>
          <a:off x="0" y="2889423"/>
          <a:ext cx="11007787" cy="5171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b="0" i="0" kern="1200" baseline="0"/>
            <a:t>Usluge se ne nalaze na zalihama, samo u šifrarniku i pozivate ih kod fakturiranja ili izdavanja računa kroz kasu.</a:t>
          </a:r>
          <a:endParaRPr lang="hr-HR" sz="1300" kern="1200"/>
        </a:p>
      </dsp:txBody>
      <dsp:txXfrm>
        <a:off x="25245" y="2914668"/>
        <a:ext cx="10957297" cy="466650"/>
      </dsp:txXfrm>
    </dsp:sp>
    <dsp:sp modelId="{2B9636DF-9671-40E1-BCAE-8C45B7B1A7D5}">
      <dsp:nvSpPr>
        <dsp:cNvPr id="0" name=""/>
        <dsp:cNvSpPr/>
      </dsp:nvSpPr>
      <dsp:spPr>
        <a:xfrm>
          <a:off x="0" y="3444003"/>
          <a:ext cx="11007787" cy="5171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b="0" i="0" kern="1200" baseline="0"/>
            <a:t>Ugostiteljski artikli su označeni plavom podlogom.</a:t>
          </a:r>
          <a:endParaRPr lang="hr-HR" sz="1300" kern="1200"/>
        </a:p>
      </dsp:txBody>
      <dsp:txXfrm>
        <a:off x="25245" y="3469248"/>
        <a:ext cx="10957297" cy="466650"/>
      </dsp:txXfrm>
    </dsp:sp>
    <dsp:sp modelId="{5C7E9DD2-E450-426D-A47D-2B2955011637}">
      <dsp:nvSpPr>
        <dsp:cNvPr id="0" name=""/>
        <dsp:cNvSpPr/>
      </dsp:nvSpPr>
      <dsp:spPr>
        <a:xfrm>
          <a:off x="0" y="3998583"/>
          <a:ext cx="11007787" cy="5171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b="1" i="0" kern="1200" baseline="0"/>
            <a:t>- Dobavljač</a:t>
          </a:r>
          <a:r>
            <a:rPr lang="hr-HR" sz="1300" b="0" i="0" kern="1200" baseline="0"/>
            <a:t> – unosite dobavljača od kojeg su artik</a:t>
          </a:r>
          <a:r>
            <a:rPr lang="hr-HR" sz="1300" kern="1200"/>
            <a:t>li nabavljeni. Ukoliko prilikom unosa primke otvarate novi artikl program će upisati šifru dobavljača.</a:t>
          </a:r>
        </a:p>
      </dsp:txBody>
      <dsp:txXfrm>
        <a:off x="25245" y="4023828"/>
        <a:ext cx="10957297" cy="466650"/>
      </dsp:txXfrm>
    </dsp:sp>
    <dsp:sp modelId="{F94F7464-9EC5-4217-A523-81E98696FAB2}">
      <dsp:nvSpPr>
        <dsp:cNvPr id="0" name=""/>
        <dsp:cNvSpPr/>
      </dsp:nvSpPr>
      <dsp:spPr>
        <a:xfrm>
          <a:off x="0" y="4553163"/>
          <a:ext cx="11007787" cy="517140"/>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hr-HR" sz="1300" b="1" kern="1200"/>
            <a:t>- Š</a:t>
          </a:r>
          <a:r>
            <a:rPr lang="hr-HR" sz="1300" b="1" i="0" kern="1200" baseline="0"/>
            <a:t>ifra proizvođača </a:t>
          </a:r>
          <a:r>
            <a:rPr lang="hr-HR" sz="1300" b="0" i="0" kern="1200" baseline="0"/>
            <a:t>- ako je definiramo na nivou šifre artikla prilikom izrade deklaracija možemo dobiti  podatak o proizvođaču artikla na naljepnicama.</a:t>
          </a:r>
          <a:endParaRPr lang="hr-HR" sz="1300" kern="1200"/>
        </a:p>
      </dsp:txBody>
      <dsp:txXfrm>
        <a:off x="25245" y="4578408"/>
        <a:ext cx="10957297" cy="4666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BF34A5-A0B0-4911-B675-C4EA3F33FE06}"/>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18878B6F-0E00-48A5-95D0-CDA36D48D5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D1D663FB-08F7-4D69-BC36-B1A11ED65272}"/>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5" name="Rezervirano mjesto podnožja 4">
            <a:extLst>
              <a:ext uri="{FF2B5EF4-FFF2-40B4-BE49-F238E27FC236}">
                <a16:creationId xmlns:a16="http://schemas.microsoft.com/office/drawing/2014/main" id="{0081C27C-8AF7-4975-936A-931E28EBCA28}"/>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DCB797A-4679-483E-AC37-4614D29FA71C}"/>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8736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ED743D-F2C4-4753-85F4-6A5964A254D5}"/>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B0710FE4-A996-457A-8D3A-5B98F0E71D07}"/>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23B5B72-6E3D-4A7A-B760-1C0F5B80478F}"/>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5" name="Rezervirano mjesto podnožja 4">
            <a:extLst>
              <a:ext uri="{FF2B5EF4-FFF2-40B4-BE49-F238E27FC236}">
                <a16:creationId xmlns:a16="http://schemas.microsoft.com/office/drawing/2014/main" id="{B0C56EEB-63AF-48C6-9FE3-01265A1EFF3E}"/>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5C89016D-027F-4D0E-9E3C-57FC493D9406}"/>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4076605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95C2DDED-DEDC-4270-8EBC-05B809C74C71}"/>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0AC398F-017A-4BAE-BC38-45E60D0BD872}"/>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C75AB94F-6DFA-4C99-A776-B465CA46205B}"/>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5" name="Rezervirano mjesto podnožja 4">
            <a:extLst>
              <a:ext uri="{FF2B5EF4-FFF2-40B4-BE49-F238E27FC236}">
                <a16:creationId xmlns:a16="http://schemas.microsoft.com/office/drawing/2014/main" id="{77A8FEB0-463C-4DB3-9BC1-BCCC303AD6F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3ED84F7-787F-47E8-8E3E-39E5D70E6BCC}"/>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90563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A6AEF84-9D38-4238-8F39-96DA84A001BE}"/>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C83C2BF8-F5AF-4609-9597-706F7D7FBF63}"/>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BE0985F2-C8B0-426E-8B90-EC6098020360}"/>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5" name="Rezervirano mjesto podnožja 4">
            <a:extLst>
              <a:ext uri="{FF2B5EF4-FFF2-40B4-BE49-F238E27FC236}">
                <a16:creationId xmlns:a16="http://schemas.microsoft.com/office/drawing/2014/main" id="{679809A7-1F58-424E-B5BE-A951B6182C3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34D20BD8-2F86-408B-B46E-4A1DA8A2D9EC}"/>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350152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1CF189-70DB-4D39-A289-6B8C84F6FAAB}"/>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D60002F7-0630-4628-A5A9-8A38B265C0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536690CA-A3BE-4E1D-98B7-E2A1D216A03E}"/>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5" name="Rezervirano mjesto podnožja 4">
            <a:extLst>
              <a:ext uri="{FF2B5EF4-FFF2-40B4-BE49-F238E27FC236}">
                <a16:creationId xmlns:a16="http://schemas.microsoft.com/office/drawing/2014/main" id="{5582ED4C-4FB0-4212-80B4-124497A53584}"/>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96866285-E1D4-48D0-9245-A0F7C58A80E2}"/>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408544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54E6895-1BAF-4109-84AA-81FF05DAEEAD}"/>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B7C5FAC-6F6F-4310-9054-D51232C109EB}"/>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729FAF56-DD8D-4F2F-ABC9-3FA280572C47}"/>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67D2DC17-0C22-44B3-A436-53DE955906BF}"/>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6" name="Rezervirano mjesto podnožja 5">
            <a:extLst>
              <a:ext uri="{FF2B5EF4-FFF2-40B4-BE49-F238E27FC236}">
                <a16:creationId xmlns:a16="http://schemas.microsoft.com/office/drawing/2014/main" id="{884870F1-2359-403F-BB38-A7D9E078FED5}"/>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8147CA63-0D29-4E29-9124-B6DB8A6C6870}"/>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4239762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45A9322-E490-4502-B357-423407F20A89}"/>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23E5BFE6-33A2-4E7B-833E-0CA308ACB0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8ED9B9D9-AAD3-424E-AB88-0954B5DD84C4}"/>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B581C488-9E60-40FA-B375-438E9019B4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A21EC4CD-8ED1-4B57-8687-F45ED05A82A1}"/>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0CFC017B-38B3-46C1-8179-CF3C6D7F107B}"/>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8" name="Rezervirano mjesto podnožja 7">
            <a:extLst>
              <a:ext uri="{FF2B5EF4-FFF2-40B4-BE49-F238E27FC236}">
                <a16:creationId xmlns:a16="http://schemas.microsoft.com/office/drawing/2014/main" id="{D5FDDFF0-0911-4672-AF2B-62216A7AC640}"/>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9351852C-27D5-44E3-A63F-63545D27FF70}"/>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189952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A971911-0AEF-4972-9067-6E4D95FF6359}"/>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56D04743-D9B6-4E3C-BA7E-0A66279B5552}"/>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4" name="Rezervirano mjesto podnožja 3">
            <a:extLst>
              <a:ext uri="{FF2B5EF4-FFF2-40B4-BE49-F238E27FC236}">
                <a16:creationId xmlns:a16="http://schemas.microsoft.com/office/drawing/2014/main" id="{8B42D8A4-80C6-4E6D-A4A0-D1446A172302}"/>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D1BEDF8D-53D4-4310-AD3D-C757FE2A3940}"/>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1949843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26D87466-253D-4A44-8FAA-59A55277C1DB}"/>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3" name="Rezervirano mjesto podnožja 2">
            <a:extLst>
              <a:ext uri="{FF2B5EF4-FFF2-40B4-BE49-F238E27FC236}">
                <a16:creationId xmlns:a16="http://schemas.microsoft.com/office/drawing/2014/main" id="{93C219F6-FD03-4F88-A422-8B199A33DB3E}"/>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2AD61B21-6DDE-42C9-B05F-95E143986CCA}"/>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2438888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B7CEE8-829B-4994-BFB9-D059CC17963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8C0D59F1-2EEB-4177-9740-35426C7F3A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3DCFDE0A-9960-48BA-A7E4-2B0715F72B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AB100CE-BFC7-4E0E-A7F5-855040600F22}"/>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6" name="Rezervirano mjesto podnožja 5">
            <a:extLst>
              <a:ext uri="{FF2B5EF4-FFF2-40B4-BE49-F238E27FC236}">
                <a16:creationId xmlns:a16="http://schemas.microsoft.com/office/drawing/2014/main" id="{DA5D08B6-179B-4037-AB14-12682F4860F4}"/>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1DB619B0-0D1B-48C5-9E02-E891A4B3369D}"/>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1017163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B22C74A-812B-48B7-8423-FEB5F2CDAB0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7FE8826B-C091-4730-86B1-956AD74AFA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C0FE0A57-DD28-4134-9F45-2C7E2B1449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4CDF8966-3CB7-4A8E-B096-013F7AD06441}"/>
              </a:ext>
            </a:extLst>
          </p:cNvPr>
          <p:cNvSpPr>
            <a:spLocks noGrp="1"/>
          </p:cNvSpPr>
          <p:nvPr>
            <p:ph type="dt" sz="half" idx="10"/>
          </p:nvPr>
        </p:nvSpPr>
        <p:spPr/>
        <p:txBody>
          <a:bodyPr/>
          <a:lstStyle/>
          <a:p>
            <a:fld id="{E5FCE48C-A04C-47F2-8C2D-F1E23D762EDE}" type="datetimeFigureOut">
              <a:rPr lang="hr-HR" smtClean="0"/>
              <a:t>12.03.21</a:t>
            </a:fld>
            <a:endParaRPr lang="hr-HR"/>
          </a:p>
        </p:txBody>
      </p:sp>
      <p:sp>
        <p:nvSpPr>
          <p:cNvPr id="6" name="Rezervirano mjesto podnožja 5">
            <a:extLst>
              <a:ext uri="{FF2B5EF4-FFF2-40B4-BE49-F238E27FC236}">
                <a16:creationId xmlns:a16="http://schemas.microsoft.com/office/drawing/2014/main" id="{0CCBE6AA-2394-4FB4-8062-142970002C0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7A88D8FA-2E73-47C9-B977-558AA5216CA2}"/>
              </a:ext>
            </a:extLst>
          </p:cNvPr>
          <p:cNvSpPr>
            <a:spLocks noGrp="1"/>
          </p:cNvSpPr>
          <p:nvPr>
            <p:ph type="sldNum" sz="quarter" idx="12"/>
          </p:nvPr>
        </p:nvSpPr>
        <p:spPr/>
        <p:txBody>
          <a:bodyPr/>
          <a:lstStyle/>
          <a:p>
            <a:fld id="{2B185B27-5663-493A-80B7-C9E3BD7A07FA}" type="slidenum">
              <a:rPr lang="hr-HR" smtClean="0"/>
              <a:t>‹#›</a:t>
            </a:fld>
            <a:endParaRPr lang="hr-HR"/>
          </a:p>
        </p:txBody>
      </p:sp>
    </p:spTree>
    <p:extLst>
      <p:ext uri="{BB962C8B-B14F-4D97-AF65-F5344CB8AC3E}">
        <p14:creationId xmlns:p14="http://schemas.microsoft.com/office/powerpoint/2010/main" val="309082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3ABD281D-D3EB-4A25-B6E1-0D29B63C72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1C99BE01-8D12-48B4-AC01-251B2C061C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DD63A534-4766-47F2-BAA7-297DDE65ED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FCE48C-A04C-47F2-8C2D-F1E23D762EDE}" type="datetimeFigureOut">
              <a:rPr lang="hr-HR" smtClean="0"/>
              <a:t>12.03.21</a:t>
            </a:fld>
            <a:endParaRPr lang="hr-HR"/>
          </a:p>
        </p:txBody>
      </p:sp>
      <p:sp>
        <p:nvSpPr>
          <p:cNvPr id="5" name="Rezervirano mjesto podnožja 4">
            <a:extLst>
              <a:ext uri="{FF2B5EF4-FFF2-40B4-BE49-F238E27FC236}">
                <a16:creationId xmlns:a16="http://schemas.microsoft.com/office/drawing/2014/main" id="{25A24906-E80E-42FF-A1A1-699DAC4771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5629DC87-B742-433C-88D8-1AE1DF0C4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85B27-5663-493A-80B7-C9E3BD7A07FA}" type="slidenum">
              <a:rPr lang="hr-HR" smtClean="0"/>
              <a:t>‹#›</a:t>
            </a:fld>
            <a:endParaRPr lang="hr-HR"/>
          </a:p>
        </p:txBody>
      </p:sp>
    </p:spTree>
    <p:extLst>
      <p:ext uri="{BB962C8B-B14F-4D97-AF65-F5344CB8AC3E}">
        <p14:creationId xmlns:p14="http://schemas.microsoft.com/office/powerpoint/2010/main" val="289910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9DD85A-FEFF-4199-9AB6-ED4B7012307C}"/>
              </a:ext>
            </a:extLst>
          </p:cNvPr>
          <p:cNvSpPr>
            <a:spLocks noGrp="1"/>
          </p:cNvSpPr>
          <p:nvPr>
            <p:ph type="ctrTitle"/>
          </p:nvPr>
        </p:nvSpPr>
        <p:spPr/>
        <p:txBody>
          <a:bodyPr/>
          <a:lstStyle/>
          <a:p>
            <a:r>
              <a:rPr lang="hr-HR" b="1" dirty="0"/>
              <a:t>KRATKA UPUTA ZA RAD S PROGRAMOM </a:t>
            </a:r>
          </a:p>
        </p:txBody>
      </p:sp>
    </p:spTree>
    <p:extLst>
      <p:ext uri="{BB962C8B-B14F-4D97-AF65-F5344CB8AC3E}">
        <p14:creationId xmlns:p14="http://schemas.microsoft.com/office/powerpoint/2010/main" val="150451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jagram 1">
            <a:extLst>
              <a:ext uri="{FF2B5EF4-FFF2-40B4-BE49-F238E27FC236}">
                <a16:creationId xmlns:a16="http://schemas.microsoft.com/office/drawing/2014/main" id="{395B9F5B-EC6E-4568-96FF-1604C5DEFA0F}"/>
              </a:ext>
            </a:extLst>
          </p:cNvPr>
          <p:cNvGraphicFramePr/>
          <p:nvPr>
            <p:extLst>
              <p:ext uri="{D42A27DB-BD31-4B8C-83A1-F6EECF244321}">
                <p14:modId xmlns:p14="http://schemas.microsoft.com/office/powerpoint/2010/main" val="3098950521"/>
              </p:ext>
            </p:extLst>
          </p:nvPr>
        </p:nvGraphicFramePr>
        <p:xfrm>
          <a:off x="831849" y="204715"/>
          <a:ext cx="10661067" cy="5796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709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jagram 1">
            <a:extLst>
              <a:ext uri="{FF2B5EF4-FFF2-40B4-BE49-F238E27FC236}">
                <a16:creationId xmlns:a16="http://schemas.microsoft.com/office/drawing/2014/main" id="{CFF769BF-84F3-45C8-944D-6C592F59FFFF}"/>
              </a:ext>
            </a:extLst>
          </p:cNvPr>
          <p:cNvGraphicFramePr/>
          <p:nvPr>
            <p:extLst>
              <p:ext uri="{D42A27DB-BD31-4B8C-83A1-F6EECF244321}">
                <p14:modId xmlns:p14="http://schemas.microsoft.com/office/powerpoint/2010/main" val="2665734342"/>
              </p:ext>
            </p:extLst>
          </p:nvPr>
        </p:nvGraphicFramePr>
        <p:xfrm>
          <a:off x="648677" y="324741"/>
          <a:ext cx="11007787" cy="5186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641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E2CCA80-A801-4A85-8A19-0AB7D00CE40B}"/>
              </a:ext>
            </a:extLst>
          </p:cNvPr>
          <p:cNvSpPr>
            <a:spLocks noGrp="1"/>
          </p:cNvSpPr>
          <p:nvPr>
            <p:ph type="title"/>
          </p:nvPr>
        </p:nvSpPr>
        <p:spPr>
          <a:xfrm>
            <a:off x="838200" y="365126"/>
            <a:ext cx="10515600" cy="510198"/>
          </a:xfrm>
        </p:spPr>
        <p:txBody>
          <a:bodyPr>
            <a:normAutofit/>
          </a:bodyPr>
          <a:lstStyle/>
          <a:p>
            <a:r>
              <a:rPr lang="hr-HR" sz="2800" dirty="0"/>
              <a:t>DOKUMENTI</a:t>
            </a:r>
          </a:p>
        </p:txBody>
      </p:sp>
      <p:sp>
        <p:nvSpPr>
          <p:cNvPr id="3" name="Rezervirano mjesto sadržaja 2">
            <a:extLst>
              <a:ext uri="{FF2B5EF4-FFF2-40B4-BE49-F238E27FC236}">
                <a16:creationId xmlns:a16="http://schemas.microsoft.com/office/drawing/2014/main" id="{7CF25642-81EC-491D-88F2-8AB6607FEB0E}"/>
              </a:ext>
            </a:extLst>
          </p:cNvPr>
          <p:cNvSpPr>
            <a:spLocks noGrp="1"/>
          </p:cNvSpPr>
          <p:nvPr>
            <p:ph sz="half" idx="1"/>
          </p:nvPr>
        </p:nvSpPr>
        <p:spPr>
          <a:xfrm>
            <a:off x="838200" y="1039447"/>
            <a:ext cx="5257800" cy="1906954"/>
          </a:xfrm>
        </p:spPr>
        <p:txBody>
          <a:bodyPr>
            <a:normAutofit/>
          </a:bodyPr>
          <a:lstStyle/>
          <a:p>
            <a:pPr>
              <a:buFontTx/>
              <a:buChar char="-"/>
            </a:pPr>
            <a:r>
              <a:rPr lang="hr-HR" sz="1600" b="0" i="0" dirty="0">
                <a:solidFill>
                  <a:srgbClr val="000000"/>
                </a:solidFill>
                <a:effectLst/>
                <a:latin typeface="Times New Roman" panose="02020603050405020304" pitchFamily="18" charset="0"/>
                <a:cs typeface="Times New Roman" panose="02020603050405020304" pitchFamily="18" charset="0"/>
              </a:rPr>
              <a:t>Otvaranjem prozora dobit ćete listu / pregled otvorenih dokumenata. </a:t>
            </a:r>
          </a:p>
          <a:p>
            <a:pPr>
              <a:buFontTx/>
              <a:buChar char="-"/>
            </a:pPr>
            <a:r>
              <a:rPr lang="hr-HR" sz="1600" dirty="0">
                <a:solidFill>
                  <a:srgbClr val="000000"/>
                </a:solidFill>
                <a:latin typeface="Times New Roman" panose="02020603050405020304" pitchFamily="18" charset="0"/>
                <a:cs typeface="Times New Roman" panose="02020603050405020304" pitchFamily="18" charset="0"/>
              </a:rPr>
              <a:t>Inicijalno su unutar programa definirani uobičajeni dokumenti robnog knjigovodstva</a:t>
            </a:r>
          </a:p>
          <a:p>
            <a:pPr marL="0" indent="0">
              <a:buNone/>
            </a:pPr>
            <a:br>
              <a:rPr lang="hr-HR" sz="1600" dirty="0">
                <a:latin typeface="Times New Roman" panose="02020603050405020304" pitchFamily="18" charset="0"/>
                <a:cs typeface="Times New Roman" panose="02020603050405020304" pitchFamily="18" charset="0"/>
              </a:rPr>
            </a:br>
            <a:endParaRPr lang="hr-HR" sz="1600" dirty="0">
              <a:latin typeface="Times New Roman" panose="02020603050405020304" pitchFamily="18" charset="0"/>
              <a:cs typeface="Times New Roman" panose="02020603050405020304" pitchFamily="18" charset="0"/>
            </a:endParaRPr>
          </a:p>
        </p:txBody>
      </p:sp>
      <p:pic>
        <p:nvPicPr>
          <p:cNvPr id="6" name="Rezervirano mjesto sadržaja 5">
            <a:extLst>
              <a:ext uri="{FF2B5EF4-FFF2-40B4-BE49-F238E27FC236}">
                <a16:creationId xmlns:a16="http://schemas.microsoft.com/office/drawing/2014/main" id="{446DB988-C5D6-480C-97E5-D7D37FB1A20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5881" y="1039447"/>
            <a:ext cx="4841129" cy="4351338"/>
          </a:xfrm>
        </p:spPr>
      </p:pic>
      <p:sp>
        <p:nvSpPr>
          <p:cNvPr id="7" name="Oblačić za govor: pravokutnik sa zaobljenim kutovima 6">
            <a:extLst>
              <a:ext uri="{FF2B5EF4-FFF2-40B4-BE49-F238E27FC236}">
                <a16:creationId xmlns:a16="http://schemas.microsoft.com/office/drawing/2014/main" id="{E0620A8F-B63B-42BB-9A3E-ED754CBA2219}"/>
              </a:ext>
            </a:extLst>
          </p:cNvPr>
          <p:cNvSpPr/>
          <p:nvPr/>
        </p:nvSpPr>
        <p:spPr>
          <a:xfrm>
            <a:off x="7674708" y="203200"/>
            <a:ext cx="1516184" cy="836247"/>
          </a:xfrm>
          <a:prstGeom prst="wedgeRoundRectCallout">
            <a:avLst>
              <a:gd name="adj1" fmla="val -51245"/>
              <a:gd name="adj2" fmla="val 83061"/>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solidFill>
                  <a:schemeClr val="tx1"/>
                </a:solidFill>
              </a:rPr>
              <a:t>Kliknite na Dodaj za izradu nove vrste dokumenta</a:t>
            </a:r>
          </a:p>
        </p:txBody>
      </p:sp>
      <p:sp>
        <p:nvSpPr>
          <p:cNvPr id="8" name="Oblačić za govor: pravokutnik sa zaobljenim kutovima 7">
            <a:extLst>
              <a:ext uri="{FF2B5EF4-FFF2-40B4-BE49-F238E27FC236}">
                <a16:creationId xmlns:a16="http://schemas.microsoft.com/office/drawing/2014/main" id="{8EF4E8AF-9782-426C-880F-043794EEF36D}"/>
              </a:ext>
            </a:extLst>
          </p:cNvPr>
          <p:cNvSpPr/>
          <p:nvPr/>
        </p:nvSpPr>
        <p:spPr>
          <a:xfrm>
            <a:off x="3688861" y="3626338"/>
            <a:ext cx="2328985" cy="1006474"/>
          </a:xfrm>
          <a:prstGeom prst="wedgeRoundRectCallout">
            <a:avLst>
              <a:gd name="adj1" fmla="val 87556"/>
              <a:gd name="adj2" fmla="val 104800"/>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dirty="0">
                <a:solidFill>
                  <a:schemeClr val="tx1"/>
                </a:solidFill>
              </a:rPr>
              <a:t>Pristupate dokumentu na koji ste pozicionirani</a:t>
            </a:r>
          </a:p>
        </p:txBody>
      </p:sp>
    </p:spTree>
    <p:extLst>
      <p:ext uri="{BB962C8B-B14F-4D97-AF65-F5344CB8AC3E}">
        <p14:creationId xmlns:p14="http://schemas.microsoft.com/office/powerpoint/2010/main" val="1132331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a16="http://schemas.microsoft.com/office/drawing/2014/main" id="{845B6954-424F-4964-91EF-91C7C352BB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9601" y="1276900"/>
            <a:ext cx="5422206" cy="4873625"/>
          </a:xfrm>
        </p:spPr>
      </p:pic>
      <p:sp>
        <p:nvSpPr>
          <p:cNvPr id="4" name="Rezervirano mjesto teksta 3">
            <a:extLst>
              <a:ext uri="{FF2B5EF4-FFF2-40B4-BE49-F238E27FC236}">
                <a16:creationId xmlns:a16="http://schemas.microsoft.com/office/drawing/2014/main" id="{F18A09FA-2D47-4350-AFA1-A51A8059EC62}"/>
              </a:ext>
            </a:extLst>
          </p:cNvPr>
          <p:cNvSpPr>
            <a:spLocks noGrp="1"/>
          </p:cNvSpPr>
          <p:nvPr>
            <p:ph type="body" sz="half" idx="2"/>
          </p:nvPr>
        </p:nvSpPr>
        <p:spPr>
          <a:xfrm>
            <a:off x="752347" y="570523"/>
            <a:ext cx="5179531" cy="601785"/>
          </a:xfrm>
        </p:spPr>
        <p:txBody>
          <a:bodyPr/>
          <a:lstStyle/>
          <a:p>
            <a:r>
              <a:rPr lang="hr-HR" dirty="0"/>
              <a:t>Klikom na PRISTUP (F12) pristupate definiciji dokumenta na koji ste se pozicionirali.</a:t>
            </a:r>
          </a:p>
          <a:p>
            <a:endParaRPr lang="hr-HR" dirty="0"/>
          </a:p>
        </p:txBody>
      </p:sp>
      <p:sp>
        <p:nvSpPr>
          <p:cNvPr id="7" name="Oblačić za govor: pravokutnik sa zaobljenim kutovima 6">
            <a:extLst>
              <a:ext uri="{FF2B5EF4-FFF2-40B4-BE49-F238E27FC236}">
                <a16:creationId xmlns:a16="http://schemas.microsoft.com/office/drawing/2014/main" id="{095D560B-B265-4BBC-BEE5-4DDD25CB1EC5}"/>
              </a:ext>
            </a:extLst>
          </p:cNvPr>
          <p:cNvSpPr/>
          <p:nvPr/>
        </p:nvSpPr>
        <p:spPr>
          <a:xfrm>
            <a:off x="553805" y="4931233"/>
            <a:ext cx="1675667" cy="719016"/>
          </a:xfrm>
          <a:prstGeom prst="wedgeRoundRectCallout">
            <a:avLst>
              <a:gd name="adj1" fmla="val 135412"/>
              <a:gd name="adj2" fmla="val 84239"/>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solidFill>
                  <a:schemeClr val="tx1"/>
                </a:solidFill>
              </a:rPr>
              <a:t>Definicija temeljnice robnog dokumenta</a:t>
            </a:r>
          </a:p>
        </p:txBody>
      </p:sp>
      <p:sp>
        <p:nvSpPr>
          <p:cNvPr id="8" name="Oblačić za govor: pravokutnik sa zaobljenim kutovima 7">
            <a:extLst>
              <a:ext uri="{FF2B5EF4-FFF2-40B4-BE49-F238E27FC236}">
                <a16:creationId xmlns:a16="http://schemas.microsoft.com/office/drawing/2014/main" id="{06CA155E-FD32-4FBE-A9BA-3F612FEDDF78}"/>
              </a:ext>
            </a:extLst>
          </p:cNvPr>
          <p:cNvSpPr/>
          <p:nvPr/>
        </p:nvSpPr>
        <p:spPr>
          <a:xfrm>
            <a:off x="59530" y="2454030"/>
            <a:ext cx="2071077" cy="844061"/>
          </a:xfrm>
          <a:prstGeom prst="wedgeRoundRectCallout">
            <a:avLst>
              <a:gd name="adj1" fmla="val 77280"/>
              <a:gd name="adj2" fmla="val -60285"/>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solidFill>
                  <a:schemeClr val="tx1"/>
                </a:solidFill>
              </a:rPr>
              <a:t>Naslov dokumenta – bit će ispisan kada date dokument na štampanje</a:t>
            </a:r>
          </a:p>
        </p:txBody>
      </p:sp>
      <p:sp>
        <p:nvSpPr>
          <p:cNvPr id="2" name="Oblačić za govor: pravokutnik sa zaobljenim kutovima 1">
            <a:extLst>
              <a:ext uri="{FF2B5EF4-FFF2-40B4-BE49-F238E27FC236}">
                <a16:creationId xmlns:a16="http://schemas.microsoft.com/office/drawing/2014/main" id="{491B20B7-7846-4E55-8CFB-D707DC8C4FC7}"/>
              </a:ext>
            </a:extLst>
          </p:cNvPr>
          <p:cNvSpPr/>
          <p:nvPr/>
        </p:nvSpPr>
        <p:spPr>
          <a:xfrm>
            <a:off x="6260123" y="382954"/>
            <a:ext cx="2125785" cy="601784"/>
          </a:xfrm>
          <a:prstGeom prst="wedgeRoundRectCallout">
            <a:avLst>
              <a:gd name="adj1" fmla="val -63113"/>
              <a:gd name="adj2" fmla="val 189174"/>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solidFill>
                  <a:schemeClr val="tx1"/>
                </a:solidFill>
              </a:rPr>
              <a:t>Bitno kod gotovinskih računa koji se </a:t>
            </a:r>
            <a:r>
              <a:rPr lang="hr-HR" sz="1400" dirty="0" err="1">
                <a:solidFill>
                  <a:schemeClr val="tx1"/>
                </a:solidFill>
              </a:rPr>
              <a:t>fiskaliziraju</a:t>
            </a:r>
            <a:endParaRPr lang="hr-HR" sz="1400" dirty="0">
              <a:solidFill>
                <a:schemeClr val="tx1"/>
              </a:solidFill>
            </a:endParaRPr>
          </a:p>
        </p:txBody>
      </p:sp>
      <p:sp>
        <p:nvSpPr>
          <p:cNvPr id="3" name="Oblačić za govor: pravokutnik sa zaobljenim kutovima 2">
            <a:extLst>
              <a:ext uri="{FF2B5EF4-FFF2-40B4-BE49-F238E27FC236}">
                <a16:creationId xmlns:a16="http://schemas.microsoft.com/office/drawing/2014/main" id="{9397D73E-D1EE-48E1-9C24-3020C081614E}"/>
              </a:ext>
            </a:extLst>
          </p:cNvPr>
          <p:cNvSpPr/>
          <p:nvPr/>
        </p:nvSpPr>
        <p:spPr>
          <a:xfrm>
            <a:off x="8385908" y="2454030"/>
            <a:ext cx="2313354" cy="974970"/>
          </a:xfrm>
          <a:prstGeom prst="wedgeRoundRectCallout">
            <a:avLst>
              <a:gd name="adj1" fmla="val -100901"/>
              <a:gd name="adj2" fmla="val -48121"/>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solidFill>
                  <a:schemeClr val="tx1"/>
                </a:solidFill>
              </a:rPr>
              <a:t>Obrazac izvješća – označene stavke bit će vidljive na ispisanom dokumentu</a:t>
            </a:r>
          </a:p>
        </p:txBody>
      </p:sp>
    </p:spTree>
    <p:extLst>
      <p:ext uri="{BB962C8B-B14F-4D97-AF65-F5344CB8AC3E}">
        <p14:creationId xmlns:p14="http://schemas.microsoft.com/office/powerpoint/2010/main" val="1365139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a16="http://schemas.microsoft.com/office/drawing/2014/main" id="{A422560F-D7DB-40D2-A2E9-C08682254F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7464" y="1759887"/>
            <a:ext cx="6172200" cy="4254051"/>
          </a:xfrm>
        </p:spPr>
      </p:pic>
      <p:sp>
        <p:nvSpPr>
          <p:cNvPr id="4" name="Rezervirano mjesto teksta 3">
            <a:extLst>
              <a:ext uri="{FF2B5EF4-FFF2-40B4-BE49-F238E27FC236}">
                <a16:creationId xmlns:a16="http://schemas.microsoft.com/office/drawing/2014/main" id="{93FBB24F-9FA2-48C7-B806-89479A00F299}"/>
              </a:ext>
            </a:extLst>
          </p:cNvPr>
          <p:cNvSpPr>
            <a:spLocks noGrp="1"/>
          </p:cNvSpPr>
          <p:nvPr>
            <p:ph type="body" sz="half" idx="2"/>
          </p:nvPr>
        </p:nvSpPr>
        <p:spPr>
          <a:xfrm>
            <a:off x="839787" y="640862"/>
            <a:ext cx="10023955" cy="709766"/>
          </a:xfrm>
        </p:spPr>
        <p:txBody>
          <a:bodyPr>
            <a:normAutofit/>
          </a:bodyPr>
          <a:lstStyle/>
          <a:p>
            <a:r>
              <a:rPr lang="hr-HR" dirty="0"/>
              <a:t>Osim u Pristupu dokumenta (Obrazac izvješća), izgled ispisanog dokumenta podešavamo i u parametrima</a:t>
            </a:r>
            <a:br>
              <a:rPr lang="hr-HR" dirty="0"/>
            </a:br>
            <a:r>
              <a:rPr lang="hr-HR" dirty="0"/>
              <a:t>SISTEM - PARAMETRI</a:t>
            </a:r>
          </a:p>
        </p:txBody>
      </p:sp>
    </p:spTree>
    <p:extLst>
      <p:ext uri="{BB962C8B-B14F-4D97-AF65-F5344CB8AC3E}">
        <p14:creationId xmlns:p14="http://schemas.microsoft.com/office/powerpoint/2010/main" val="4148003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992C8C-89FD-4C06-A758-FDCE1C4210EF}"/>
              </a:ext>
            </a:extLst>
          </p:cNvPr>
          <p:cNvSpPr>
            <a:spLocks noGrp="1"/>
          </p:cNvSpPr>
          <p:nvPr>
            <p:ph type="title"/>
          </p:nvPr>
        </p:nvSpPr>
        <p:spPr>
          <a:xfrm>
            <a:off x="697175" y="159391"/>
            <a:ext cx="3932237" cy="511728"/>
          </a:xfrm>
        </p:spPr>
        <p:txBody>
          <a:bodyPr>
            <a:noAutofit/>
          </a:bodyPr>
          <a:lstStyle/>
          <a:p>
            <a:r>
              <a:rPr lang="hr-HR" sz="2800" dirty="0">
                <a:latin typeface="+mn-lt"/>
              </a:rPr>
              <a:t>ŠIFRARNIK POREZA</a:t>
            </a:r>
          </a:p>
        </p:txBody>
      </p:sp>
      <p:sp>
        <p:nvSpPr>
          <p:cNvPr id="4" name="Rezervirano mjesto sadržaja 3">
            <a:extLst>
              <a:ext uri="{FF2B5EF4-FFF2-40B4-BE49-F238E27FC236}">
                <a16:creationId xmlns:a16="http://schemas.microsoft.com/office/drawing/2014/main" id="{6284263C-0180-4D57-9BE5-D52789AACBC5}"/>
              </a:ext>
            </a:extLst>
          </p:cNvPr>
          <p:cNvSpPr>
            <a:spLocks noGrp="1"/>
          </p:cNvSpPr>
          <p:nvPr>
            <p:ph idx="1"/>
          </p:nvPr>
        </p:nvSpPr>
        <p:spPr>
          <a:xfrm>
            <a:off x="629174" y="914401"/>
            <a:ext cx="10726214" cy="4946650"/>
          </a:xfrm>
        </p:spPr>
        <p:txBody>
          <a:bodyPr>
            <a:normAutofit/>
          </a:bodyPr>
          <a:lstStyle/>
          <a:p>
            <a:pPr marR="0" algn="just"/>
            <a:r>
              <a:rPr lang="hr-HR" sz="1400" b="0" i="0" u="none" strike="noStrike" baseline="0" dirty="0">
                <a:latin typeface="Times New Roman" panose="02020603050405020304" pitchFamily="18" charset="0"/>
              </a:rPr>
              <a:t>Otvaranjem prozora dobit ćete listu definiranih tarifnih brojeva i poreza</a:t>
            </a:r>
          </a:p>
          <a:p>
            <a:pPr marR="0" algn="just"/>
            <a:endParaRPr lang="hr-HR" sz="1800" b="0" i="0" u="none" strike="noStrike" baseline="0" dirty="0">
              <a:latin typeface="Times New Roman" panose="02020603050405020304" pitchFamily="18" charset="0"/>
            </a:endParaRPr>
          </a:p>
        </p:txBody>
      </p:sp>
      <p:pic>
        <p:nvPicPr>
          <p:cNvPr id="7" name="Slika 6">
            <a:extLst>
              <a:ext uri="{FF2B5EF4-FFF2-40B4-BE49-F238E27FC236}">
                <a16:creationId xmlns:a16="http://schemas.microsoft.com/office/drawing/2014/main" id="{9847912A-DF56-4722-860E-3E1FEA41A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4640" y="1302188"/>
            <a:ext cx="5463508" cy="4490554"/>
          </a:xfrm>
          <a:prstGeom prst="rect">
            <a:avLst/>
          </a:prstGeom>
        </p:spPr>
      </p:pic>
      <p:sp>
        <p:nvSpPr>
          <p:cNvPr id="3" name="Oblačić za govor: pravokutnik sa zaobljenim kutovima 2">
            <a:extLst>
              <a:ext uri="{FF2B5EF4-FFF2-40B4-BE49-F238E27FC236}">
                <a16:creationId xmlns:a16="http://schemas.microsoft.com/office/drawing/2014/main" id="{08FD359B-AE95-4E45-86FA-6E21A877EE47}"/>
              </a:ext>
            </a:extLst>
          </p:cNvPr>
          <p:cNvSpPr/>
          <p:nvPr/>
        </p:nvSpPr>
        <p:spPr>
          <a:xfrm>
            <a:off x="5736492" y="2102339"/>
            <a:ext cx="4775200" cy="1078523"/>
          </a:xfrm>
          <a:prstGeom prst="wedgeRoundRectCallout">
            <a:avLst>
              <a:gd name="adj1" fmla="val -81856"/>
              <a:gd name="adj2" fmla="val -65423"/>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Svaki tarifni broj definira određenu poreznu skupinu. Primjerice t.br.1 je 13% i njega ćete upisati kod artikla koji ima 13% </a:t>
            </a:r>
            <a:r>
              <a:rPr lang="hr-HR" dirty="0" err="1">
                <a:solidFill>
                  <a:schemeClr val="tx1"/>
                </a:solidFill>
              </a:rPr>
              <a:t>Pdv-a</a:t>
            </a:r>
            <a:r>
              <a:rPr lang="hr-HR" dirty="0">
                <a:solidFill>
                  <a:schemeClr val="tx1"/>
                </a:solidFill>
              </a:rPr>
              <a:t>.</a:t>
            </a:r>
          </a:p>
        </p:txBody>
      </p:sp>
    </p:spTree>
    <p:extLst>
      <p:ext uri="{BB962C8B-B14F-4D97-AF65-F5344CB8AC3E}">
        <p14:creationId xmlns:p14="http://schemas.microsoft.com/office/powerpoint/2010/main" val="441661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16EEEC-4C34-4D64-9ECD-4A882B3DB6EA}"/>
              </a:ext>
            </a:extLst>
          </p:cNvPr>
          <p:cNvSpPr>
            <a:spLocks noGrp="1"/>
          </p:cNvSpPr>
          <p:nvPr>
            <p:ph type="title"/>
          </p:nvPr>
        </p:nvSpPr>
        <p:spPr>
          <a:xfrm>
            <a:off x="838200" y="365126"/>
            <a:ext cx="10515600" cy="553793"/>
          </a:xfrm>
        </p:spPr>
        <p:txBody>
          <a:bodyPr>
            <a:normAutofit/>
          </a:bodyPr>
          <a:lstStyle/>
          <a:p>
            <a:r>
              <a:rPr lang="hr-HR" sz="2800" dirty="0"/>
              <a:t>Materijalno knjigovodstvo</a:t>
            </a:r>
          </a:p>
        </p:txBody>
      </p:sp>
      <p:sp>
        <p:nvSpPr>
          <p:cNvPr id="3" name="Rezervirano mjesto sadržaja 2">
            <a:extLst>
              <a:ext uri="{FF2B5EF4-FFF2-40B4-BE49-F238E27FC236}">
                <a16:creationId xmlns:a16="http://schemas.microsoft.com/office/drawing/2014/main" id="{293E4301-BFB2-4863-BA03-30FBC325DD08}"/>
              </a:ext>
            </a:extLst>
          </p:cNvPr>
          <p:cNvSpPr>
            <a:spLocks noGrp="1"/>
          </p:cNvSpPr>
          <p:nvPr>
            <p:ph idx="1"/>
          </p:nvPr>
        </p:nvSpPr>
        <p:spPr>
          <a:xfrm>
            <a:off x="838200" y="1101969"/>
            <a:ext cx="10515600" cy="5074994"/>
          </a:xfrm>
        </p:spPr>
        <p:txBody>
          <a:bodyPr/>
          <a:lstStyle/>
          <a:p>
            <a:pPr marL="0" indent="0">
              <a:buNone/>
            </a:pPr>
            <a:r>
              <a:rPr lang="hr-HR" sz="1400" b="0" i="0" dirty="0">
                <a:solidFill>
                  <a:srgbClr val="000000"/>
                </a:solidFill>
                <a:effectLst/>
                <a:latin typeface="Times New Roman" panose="02020603050405020304" pitchFamily="18" charset="0"/>
                <a:cs typeface="Times New Roman" panose="02020603050405020304" pitchFamily="18" charset="0"/>
              </a:rPr>
              <a:t>Aktiviranjem opcije </a:t>
            </a:r>
            <a:r>
              <a:rPr lang="hr-HR" sz="1400" b="1" i="0" dirty="0">
                <a:solidFill>
                  <a:srgbClr val="000000"/>
                </a:solidFill>
                <a:effectLst/>
                <a:latin typeface="Times New Roman" panose="02020603050405020304" pitchFamily="18" charset="0"/>
                <a:cs typeface="Times New Roman" panose="02020603050405020304" pitchFamily="18" charset="0"/>
              </a:rPr>
              <a:t>Izlaza</a:t>
            </a:r>
            <a:r>
              <a:rPr lang="hr-HR" sz="1400" b="0" i="0" dirty="0">
                <a:solidFill>
                  <a:srgbClr val="000000"/>
                </a:solidFill>
                <a:effectLst/>
                <a:latin typeface="Times New Roman" panose="02020603050405020304" pitchFamily="18" charset="0"/>
                <a:cs typeface="Times New Roman" panose="02020603050405020304" pitchFamily="18" charset="0"/>
              </a:rPr>
              <a:t> bilo maloprodaje/skladišta/pogona ili ugostiteljstva otvara se prozor sa pregledom knjiženih izlaznih dokumenata konkretne poslovne jedinice</a:t>
            </a:r>
            <a:r>
              <a:rPr lang="hr-HR" sz="1400" dirty="0">
                <a:latin typeface="Times New Roman" panose="02020603050405020304" pitchFamily="18" charset="0"/>
                <a:cs typeface="Times New Roman" panose="02020603050405020304" pitchFamily="18" charset="0"/>
              </a:rPr>
              <a:t> </a:t>
            </a:r>
          </a:p>
          <a:p>
            <a:pPr marL="0" indent="0">
              <a:buNone/>
            </a:pPr>
            <a:br>
              <a:rPr lang="hr-HR" dirty="0"/>
            </a:br>
            <a:endParaRPr lang="hr-HR" dirty="0"/>
          </a:p>
        </p:txBody>
      </p:sp>
      <p:pic>
        <p:nvPicPr>
          <p:cNvPr id="5" name="Slika 4">
            <a:extLst>
              <a:ext uri="{FF2B5EF4-FFF2-40B4-BE49-F238E27FC236}">
                <a16:creationId xmlns:a16="http://schemas.microsoft.com/office/drawing/2014/main" id="{F948BE7E-CCD0-4E82-BEE3-C15774495E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1608" y="1811459"/>
            <a:ext cx="6602192" cy="4548554"/>
          </a:xfrm>
          <a:prstGeom prst="rect">
            <a:avLst/>
          </a:prstGeom>
        </p:spPr>
      </p:pic>
      <p:sp>
        <p:nvSpPr>
          <p:cNvPr id="6" name="Oblačić za govor: pravokutnik sa zaobljenim kutovima 5">
            <a:extLst>
              <a:ext uri="{FF2B5EF4-FFF2-40B4-BE49-F238E27FC236}">
                <a16:creationId xmlns:a16="http://schemas.microsoft.com/office/drawing/2014/main" id="{F5964112-73E3-405A-815C-0E0F2853C56F}"/>
              </a:ext>
            </a:extLst>
          </p:cNvPr>
          <p:cNvSpPr/>
          <p:nvPr/>
        </p:nvSpPr>
        <p:spPr>
          <a:xfrm>
            <a:off x="6554104" y="3712307"/>
            <a:ext cx="1609969" cy="1086338"/>
          </a:xfrm>
          <a:prstGeom prst="wedgeRoundRectCallout">
            <a:avLst>
              <a:gd name="adj1" fmla="val -74717"/>
              <a:gd name="adj2" fmla="val -108723"/>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Izrada novog izlaznog dokumenta</a:t>
            </a:r>
          </a:p>
        </p:txBody>
      </p:sp>
      <p:sp>
        <p:nvSpPr>
          <p:cNvPr id="4" name="Oblačić za govor: pravokutnik sa zaobljenim kutovima 3">
            <a:extLst>
              <a:ext uri="{FF2B5EF4-FFF2-40B4-BE49-F238E27FC236}">
                <a16:creationId xmlns:a16="http://schemas.microsoft.com/office/drawing/2014/main" id="{86B7363E-6C25-4507-8109-AC4984378A17}"/>
              </a:ext>
            </a:extLst>
          </p:cNvPr>
          <p:cNvSpPr/>
          <p:nvPr/>
        </p:nvSpPr>
        <p:spPr>
          <a:xfrm>
            <a:off x="2000738" y="1811459"/>
            <a:ext cx="2274131" cy="2665047"/>
          </a:xfrm>
          <a:prstGeom prst="wedgeRoundRectCallout">
            <a:avLst>
              <a:gd name="adj1" fmla="val 123507"/>
              <a:gd name="adj2" fmla="val 54434"/>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Dokumente prema nazivu partnera možete pretraživati na način da se pozicionirate na polje naziv, na tastaturi pritisnite * te započnete s upisivanjem naziva</a:t>
            </a:r>
          </a:p>
        </p:txBody>
      </p:sp>
      <p:pic>
        <p:nvPicPr>
          <p:cNvPr id="8" name="Slika 7">
            <a:extLst>
              <a:ext uri="{FF2B5EF4-FFF2-40B4-BE49-F238E27FC236}">
                <a16:creationId xmlns:a16="http://schemas.microsoft.com/office/drawing/2014/main" id="{B42DB62D-5ECD-4610-963E-5302E8D86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62" y="4796119"/>
            <a:ext cx="3845168" cy="1563893"/>
          </a:xfrm>
          <a:prstGeom prst="rect">
            <a:avLst/>
          </a:prstGeom>
        </p:spPr>
      </p:pic>
    </p:spTree>
    <p:extLst>
      <p:ext uri="{BB962C8B-B14F-4D97-AF65-F5344CB8AC3E}">
        <p14:creationId xmlns:p14="http://schemas.microsoft.com/office/powerpoint/2010/main" val="281898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a16="http://schemas.microsoft.com/office/drawing/2014/main" id="{7192E1A9-9E87-4608-8A86-DD147A7EB67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728310" y="316720"/>
            <a:ext cx="6518030" cy="4047974"/>
          </a:xfrm>
        </p:spPr>
      </p:pic>
      <p:sp>
        <p:nvSpPr>
          <p:cNvPr id="4" name="Rezervirano mjesto teksta 3">
            <a:extLst>
              <a:ext uri="{FF2B5EF4-FFF2-40B4-BE49-F238E27FC236}">
                <a16:creationId xmlns:a16="http://schemas.microsoft.com/office/drawing/2014/main" id="{0106EC90-A067-455E-BB95-48DB71173F93}"/>
              </a:ext>
            </a:extLst>
          </p:cNvPr>
          <p:cNvSpPr>
            <a:spLocks noGrp="1"/>
          </p:cNvSpPr>
          <p:nvPr>
            <p:ph type="body" sz="half" idx="2"/>
          </p:nvPr>
        </p:nvSpPr>
        <p:spPr>
          <a:xfrm>
            <a:off x="272440" y="1475882"/>
            <a:ext cx="3932237" cy="3041412"/>
          </a:xfrm>
        </p:spPr>
        <p:txBody>
          <a:bodyPr>
            <a:normAutofit/>
          </a:bodyPr>
          <a:lstStyle/>
          <a:p>
            <a:pPr marL="285750" indent="-285750">
              <a:buFontTx/>
              <a:buChar char="-"/>
            </a:pPr>
            <a:r>
              <a:rPr lang="hr-HR" sz="1400" b="0" i="0" dirty="0">
                <a:solidFill>
                  <a:srgbClr val="000000"/>
                </a:solidFill>
                <a:effectLst/>
                <a:latin typeface="Times New Roman" panose="02020603050405020304" pitchFamily="18" charset="0"/>
                <a:cs typeface="Times New Roman" panose="02020603050405020304" pitchFamily="18" charset="0"/>
              </a:rPr>
              <a:t>Dugme F9-DODAJ otvara prozor za knjiženje novog dokumenta.</a:t>
            </a:r>
            <a:r>
              <a:rPr lang="hr-HR" sz="1400" dirty="0">
                <a:latin typeface="Times New Roman" panose="02020603050405020304" pitchFamily="18" charset="0"/>
                <a:cs typeface="Times New Roman" panose="02020603050405020304" pitchFamily="18" charset="0"/>
              </a:rPr>
              <a:t> </a:t>
            </a:r>
          </a:p>
          <a:p>
            <a:pPr marL="285750" indent="-285750">
              <a:buFontTx/>
              <a:buChar char="-"/>
            </a:pPr>
            <a:r>
              <a:rPr lang="hr-HR" sz="1400" b="0" i="0" dirty="0">
                <a:solidFill>
                  <a:srgbClr val="000000"/>
                </a:solidFill>
                <a:effectLst/>
                <a:latin typeface="Times New Roman" panose="02020603050405020304" pitchFamily="18" charset="0"/>
                <a:cs typeface="Times New Roman" panose="02020603050405020304" pitchFamily="18" charset="0"/>
              </a:rPr>
              <a:t>Potrebno je definirati VRSTA DOKUMENTA – </a:t>
            </a:r>
            <a:r>
              <a:rPr lang="hr-HR" sz="1400" b="0" i="0" dirty="0" err="1">
                <a:solidFill>
                  <a:srgbClr val="000000"/>
                </a:solidFill>
                <a:effectLst/>
                <a:latin typeface="Times New Roman" panose="02020603050405020304" pitchFamily="18" charset="0"/>
                <a:cs typeface="Times New Roman" panose="02020603050405020304" pitchFamily="18" charset="0"/>
              </a:rPr>
              <a:t>šifrarnik</a:t>
            </a:r>
            <a:r>
              <a:rPr lang="hr-HR" sz="1400" dirty="0">
                <a:solidFill>
                  <a:srgbClr val="000000"/>
                </a:solidFill>
                <a:latin typeface="Times New Roman" panose="02020603050405020304" pitchFamily="18" charset="0"/>
                <a:cs typeface="Times New Roman" panose="02020603050405020304" pitchFamily="18" charset="0"/>
              </a:rPr>
              <a:t> </a:t>
            </a:r>
            <a:r>
              <a:rPr lang="hr-HR" sz="1400" b="0" i="0" dirty="0">
                <a:solidFill>
                  <a:srgbClr val="000000"/>
                </a:solidFill>
                <a:effectLst/>
                <a:latin typeface="Times New Roman" panose="02020603050405020304" pitchFamily="18" charset="0"/>
                <a:cs typeface="Times New Roman" panose="02020603050405020304" pitchFamily="18" charset="0"/>
              </a:rPr>
              <a:t>dokumenata pozivate tipkom ENTER na ovom polju kao i </a:t>
            </a:r>
            <a:r>
              <a:rPr lang="hr-HR" sz="1400" b="0" i="0" dirty="0" err="1">
                <a:solidFill>
                  <a:srgbClr val="000000"/>
                </a:solidFill>
                <a:effectLst/>
                <a:latin typeface="Times New Roman" panose="02020603050405020304" pitchFamily="18" charset="0"/>
                <a:cs typeface="Times New Roman" panose="02020603050405020304" pitchFamily="18" charset="0"/>
              </a:rPr>
              <a:t>šifrarnik</a:t>
            </a:r>
            <a:r>
              <a:rPr lang="hr-HR" sz="1400" b="0" i="0" dirty="0">
                <a:solidFill>
                  <a:srgbClr val="000000"/>
                </a:solidFill>
                <a:effectLst/>
                <a:latin typeface="Times New Roman" panose="02020603050405020304" pitchFamily="18" charset="0"/>
                <a:cs typeface="Times New Roman" panose="02020603050405020304" pitchFamily="18" charset="0"/>
              </a:rPr>
              <a:t> partnera na polju ŠIFRA PARTNERA</a:t>
            </a:r>
            <a:br>
              <a:rPr lang="hr-HR" sz="1400" dirty="0">
                <a:latin typeface="Times New Roman" panose="02020603050405020304" pitchFamily="18" charset="0"/>
                <a:cs typeface="Times New Roman" panose="02020603050405020304" pitchFamily="18" charset="0"/>
              </a:rPr>
            </a:br>
            <a:endParaRPr lang="hr-HR" sz="1400" dirty="0">
              <a:latin typeface="Times New Roman" panose="02020603050405020304" pitchFamily="18" charset="0"/>
              <a:cs typeface="Times New Roman" panose="02020603050405020304" pitchFamily="18" charset="0"/>
            </a:endParaRPr>
          </a:p>
          <a:p>
            <a:pPr marL="285750" indent="-285750">
              <a:buFontTx/>
              <a:buChar char="-"/>
            </a:pPr>
            <a:r>
              <a:rPr lang="hr-HR" sz="1400" dirty="0">
                <a:latin typeface="Times New Roman" panose="02020603050405020304" pitchFamily="18" charset="0"/>
                <a:cs typeface="Times New Roman" panose="02020603050405020304" pitchFamily="18" charset="0"/>
              </a:rPr>
              <a:t>s polja na polje u zaglavlju se krećete tipkom ENTER</a:t>
            </a:r>
          </a:p>
          <a:p>
            <a:pPr marL="285750" indent="-285750">
              <a:buFontTx/>
              <a:buChar char="-"/>
            </a:pPr>
            <a:r>
              <a:rPr lang="hr-HR" sz="1400" dirty="0">
                <a:latin typeface="Times New Roman" panose="02020603050405020304" pitchFamily="18" charset="0"/>
                <a:cs typeface="Times New Roman" panose="02020603050405020304" pitchFamily="18" charset="0"/>
              </a:rPr>
              <a:t>Pristupom na zaključak ili pregled dokumenata, program Vas upozorava i pita želite li spremiti promjene u dokumentu</a:t>
            </a:r>
          </a:p>
        </p:txBody>
      </p:sp>
      <p:sp>
        <p:nvSpPr>
          <p:cNvPr id="8" name="Oblačić za govor: pravokutnik sa zaobljenim kutovima 7">
            <a:extLst>
              <a:ext uri="{FF2B5EF4-FFF2-40B4-BE49-F238E27FC236}">
                <a16:creationId xmlns:a16="http://schemas.microsoft.com/office/drawing/2014/main" id="{4302A21E-5B41-4F3F-90E1-E1F7C5AA6130}"/>
              </a:ext>
            </a:extLst>
          </p:cNvPr>
          <p:cNvSpPr/>
          <p:nvPr/>
        </p:nvSpPr>
        <p:spPr>
          <a:xfrm>
            <a:off x="2184401" y="140676"/>
            <a:ext cx="2282092" cy="1062497"/>
          </a:xfrm>
          <a:prstGeom prst="wedgeRoundRectCallout">
            <a:avLst>
              <a:gd name="adj1" fmla="val 63071"/>
              <a:gd name="adj2" fmla="val 148747"/>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solidFill>
                  <a:schemeClr val="tx1"/>
                </a:solidFill>
              </a:rPr>
              <a:t>Možete upisati šifru artikla ili aktivirati polje – na tastaturi strelica dolje i ENTER - poziva se </a:t>
            </a:r>
            <a:r>
              <a:rPr lang="hr-HR" sz="1400" dirty="0" err="1">
                <a:solidFill>
                  <a:schemeClr val="tx1"/>
                </a:solidFill>
              </a:rPr>
              <a:t>šifrarnik</a:t>
            </a:r>
            <a:r>
              <a:rPr lang="hr-HR" sz="1400" dirty="0">
                <a:solidFill>
                  <a:schemeClr val="tx1"/>
                </a:solidFill>
              </a:rPr>
              <a:t> artikala</a:t>
            </a:r>
          </a:p>
        </p:txBody>
      </p:sp>
      <p:pic>
        <p:nvPicPr>
          <p:cNvPr id="10" name="Slika 9">
            <a:extLst>
              <a:ext uri="{FF2B5EF4-FFF2-40B4-BE49-F238E27FC236}">
                <a16:creationId xmlns:a16="http://schemas.microsoft.com/office/drawing/2014/main" id="{D4DB820C-BF9E-4EED-AEAB-096E8928A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8313" y="4953331"/>
            <a:ext cx="2095238" cy="1390476"/>
          </a:xfrm>
          <a:prstGeom prst="rect">
            <a:avLst/>
          </a:prstGeom>
        </p:spPr>
      </p:pic>
      <p:sp>
        <p:nvSpPr>
          <p:cNvPr id="11" name="Oblačić za govor: pravokutnik sa zaobljenim kutovima 10">
            <a:extLst>
              <a:ext uri="{FF2B5EF4-FFF2-40B4-BE49-F238E27FC236}">
                <a16:creationId xmlns:a16="http://schemas.microsoft.com/office/drawing/2014/main" id="{B11CA73D-1B06-4EE0-8F2D-3746ADA0DA54}"/>
              </a:ext>
            </a:extLst>
          </p:cNvPr>
          <p:cNvSpPr/>
          <p:nvPr/>
        </p:nvSpPr>
        <p:spPr>
          <a:xfrm>
            <a:off x="7018215" y="4517293"/>
            <a:ext cx="2696308" cy="969108"/>
          </a:xfrm>
          <a:prstGeom prst="wedgeRoundRectCallout">
            <a:avLst>
              <a:gd name="adj1" fmla="val -56485"/>
              <a:gd name="adj2" fmla="val -127887"/>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solidFill>
                  <a:schemeClr val="tx1"/>
                </a:solidFill>
              </a:rPr>
              <a:t>Pregled artikala na zalihama – možete odabrati artikl sa zaliha na koje se pozicionirate tipkom TAB</a:t>
            </a:r>
          </a:p>
        </p:txBody>
      </p:sp>
      <p:sp>
        <p:nvSpPr>
          <p:cNvPr id="2" name="Oblačić za govor: pravokutnik sa zaobljenim kutovima 1">
            <a:extLst>
              <a:ext uri="{FF2B5EF4-FFF2-40B4-BE49-F238E27FC236}">
                <a16:creationId xmlns:a16="http://schemas.microsoft.com/office/drawing/2014/main" id="{E1C00580-6645-4CD0-8C76-7F65B2E38302}"/>
              </a:ext>
            </a:extLst>
          </p:cNvPr>
          <p:cNvSpPr/>
          <p:nvPr/>
        </p:nvSpPr>
        <p:spPr>
          <a:xfrm>
            <a:off x="9620738" y="66626"/>
            <a:ext cx="2055446" cy="1062497"/>
          </a:xfrm>
          <a:prstGeom prst="wedgeRoundRectCallout">
            <a:avLst>
              <a:gd name="adj1" fmla="val -99160"/>
              <a:gd name="adj2" fmla="val 58087"/>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400" dirty="0">
                <a:solidFill>
                  <a:schemeClr val="tx1"/>
                </a:solidFill>
              </a:rPr>
              <a:t>Klikom aktivirajte zalihe kako bi imali njihov pregled dok izrađujete novi dokument</a:t>
            </a:r>
          </a:p>
        </p:txBody>
      </p:sp>
    </p:spTree>
    <p:extLst>
      <p:ext uri="{BB962C8B-B14F-4D97-AF65-F5344CB8AC3E}">
        <p14:creationId xmlns:p14="http://schemas.microsoft.com/office/powerpoint/2010/main" val="21556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C98538-757A-4573-A9C8-ED427925036B}"/>
              </a:ext>
            </a:extLst>
          </p:cNvPr>
          <p:cNvSpPr>
            <a:spLocks noGrp="1"/>
          </p:cNvSpPr>
          <p:nvPr>
            <p:ph type="title"/>
          </p:nvPr>
        </p:nvSpPr>
        <p:spPr>
          <a:xfrm>
            <a:off x="839787" y="351693"/>
            <a:ext cx="10669907" cy="736600"/>
          </a:xfrm>
        </p:spPr>
        <p:txBody>
          <a:bodyPr>
            <a:normAutofit/>
          </a:bodyPr>
          <a:lstStyle/>
          <a:p>
            <a:r>
              <a:rPr kumimoji="0" lang="hr-H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Aktiviranjem opcije </a:t>
            </a:r>
            <a:r>
              <a:rPr kumimoji="0" lang="hr-HR" sz="16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Ulaza</a:t>
            </a:r>
            <a:r>
              <a:rPr kumimoji="0" lang="hr-HR" sz="16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rPr>
              <a:t> bilo maloprodaje/skladišta/pogona ili ugostiteljstva otvara se prozor sa pregledom knjiženih ulaznih dokumenata konkretne poslovne jedinice</a:t>
            </a:r>
            <a:r>
              <a:rPr kumimoji="0" lang="hr-HR"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lang="hr-HR" sz="1600" dirty="0">
              <a:latin typeface="Times New Roman" panose="02020603050405020304" pitchFamily="18" charset="0"/>
              <a:cs typeface="Times New Roman" panose="02020603050405020304" pitchFamily="18" charset="0"/>
            </a:endParaRPr>
          </a:p>
        </p:txBody>
      </p:sp>
      <p:pic>
        <p:nvPicPr>
          <p:cNvPr id="6" name="Rezervirano mjesto sadržaja 5">
            <a:extLst>
              <a:ext uri="{FF2B5EF4-FFF2-40B4-BE49-F238E27FC236}">
                <a16:creationId xmlns:a16="http://schemas.microsoft.com/office/drawing/2014/main" id="{6206A103-22C4-430D-8476-D6F17A83FE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83188" y="1972047"/>
            <a:ext cx="6172200" cy="3604468"/>
          </a:xfrm>
        </p:spPr>
      </p:pic>
      <p:sp>
        <p:nvSpPr>
          <p:cNvPr id="4" name="Rezervirano mjesto teksta 3">
            <a:extLst>
              <a:ext uri="{FF2B5EF4-FFF2-40B4-BE49-F238E27FC236}">
                <a16:creationId xmlns:a16="http://schemas.microsoft.com/office/drawing/2014/main" id="{8120EC2B-682B-4F1D-93E5-D8118545632D}"/>
              </a:ext>
            </a:extLst>
          </p:cNvPr>
          <p:cNvSpPr>
            <a:spLocks noGrp="1"/>
          </p:cNvSpPr>
          <p:nvPr>
            <p:ph type="body" sz="half" idx="2"/>
          </p:nvPr>
        </p:nvSpPr>
        <p:spPr>
          <a:xfrm>
            <a:off x="839788" y="1688123"/>
            <a:ext cx="3932237" cy="4180865"/>
          </a:xfrm>
        </p:spPr>
        <p:txBody>
          <a:bodyPr/>
          <a:lstStyle/>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hr-H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Postupak izrade ulaznih dokumenata je isti kao kod izlaznih dokumenata</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hr-H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Dugme F9-DODAJ otvara prozor za knjiženje novog dokumenta.</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hr-H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Potrebno je definirati VRSTA DOKUMENTA – </a:t>
            </a:r>
            <a:r>
              <a:rPr kumimoji="0" lang="hr-HR"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šifrarnik</a:t>
            </a:r>
            <a:r>
              <a:rPr kumimoji="0" lang="hr-H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dokumenata pozivate tipkom ENTER na ovom polju kao i </a:t>
            </a:r>
            <a:r>
              <a:rPr kumimoji="0" lang="hr-HR" sz="14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šifrarnik</a:t>
            </a:r>
            <a:r>
              <a:rPr kumimoji="0" lang="hr-HR"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partnera na polju ŠIFRA PARTNERA</a:t>
            </a:r>
            <a:endParaRPr kumimoji="0" lang="hr-HR"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hr-H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 polja na polje u zaglavlju se krećete tipkom ENTER</a:t>
            </a:r>
          </a:p>
          <a:p>
            <a:pPr marL="285750" marR="0" lvl="0" indent="-285750" algn="l" defTabSz="914400" rtl="0" eaLnBrk="1" fontAlgn="auto" latinLnBrk="0" hangingPunct="1">
              <a:lnSpc>
                <a:spcPct val="90000"/>
              </a:lnSpc>
              <a:spcBef>
                <a:spcPts val="1000"/>
              </a:spcBef>
              <a:spcAft>
                <a:spcPts val="0"/>
              </a:spcAft>
              <a:buClrTx/>
              <a:buSzTx/>
              <a:buFontTx/>
              <a:buChar char="-"/>
              <a:tabLst/>
              <a:defRPr/>
            </a:pPr>
            <a:r>
              <a:rPr kumimoji="0" lang="hr-HR"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Pristupom na zaključak ili pregled dokumenata, program Vas upozorava i pita želite li spremiti promjene u dokumentu</a:t>
            </a:r>
          </a:p>
          <a:p>
            <a:pPr marR="0" lvl="0" algn="l" defTabSz="914400" rtl="0" eaLnBrk="1" fontAlgn="auto" latinLnBrk="0" hangingPunct="1">
              <a:lnSpc>
                <a:spcPct val="90000"/>
              </a:lnSpc>
              <a:spcBef>
                <a:spcPts val="1000"/>
              </a:spcBef>
              <a:spcAft>
                <a:spcPts val="0"/>
              </a:spcAft>
              <a:buClrTx/>
              <a:buSzTx/>
              <a:tabLst/>
              <a:defRPr/>
            </a:pPr>
            <a:endParaRPr kumimoji="0" lang="hr-HR" sz="1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l" defTabSz="914400" rtl="0" eaLnBrk="1" fontAlgn="auto" latinLnBrk="0" hangingPunct="1">
              <a:lnSpc>
                <a:spcPct val="90000"/>
              </a:lnSpc>
              <a:spcBef>
                <a:spcPts val="1000"/>
              </a:spcBef>
              <a:spcAft>
                <a:spcPts val="0"/>
              </a:spcAft>
              <a:buClrTx/>
              <a:buSzTx/>
              <a:buFontTx/>
              <a:buChar char="-"/>
              <a:tabLst/>
              <a:defRPr/>
            </a:pPr>
            <a:endParaRPr kumimoji="0" lang="hr-HR"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hr-HR" dirty="0"/>
          </a:p>
        </p:txBody>
      </p:sp>
    </p:spTree>
    <p:extLst>
      <p:ext uri="{BB962C8B-B14F-4D97-AF65-F5344CB8AC3E}">
        <p14:creationId xmlns:p14="http://schemas.microsoft.com/office/powerpoint/2010/main" val="65167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5A856C-F071-45BD-8C16-1950A7BD290A}"/>
              </a:ext>
            </a:extLst>
          </p:cNvPr>
          <p:cNvSpPr>
            <a:spLocks noGrp="1"/>
          </p:cNvSpPr>
          <p:nvPr>
            <p:ph type="title"/>
          </p:nvPr>
        </p:nvSpPr>
        <p:spPr>
          <a:xfrm>
            <a:off x="589007" y="370634"/>
            <a:ext cx="10515600" cy="423440"/>
          </a:xfrm>
        </p:spPr>
        <p:txBody>
          <a:bodyPr>
            <a:normAutofit/>
          </a:bodyPr>
          <a:lstStyle/>
          <a:p>
            <a:r>
              <a:rPr kumimoji="0" lang="hr-HR" sz="18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Kako definirati prodajnu cijenu?</a:t>
            </a:r>
            <a:endParaRPr lang="hr-HR" sz="3600" b="1" dirty="0"/>
          </a:p>
        </p:txBody>
      </p:sp>
      <p:sp>
        <p:nvSpPr>
          <p:cNvPr id="3" name="Rezervirano mjesto teksta 2">
            <a:extLst>
              <a:ext uri="{FF2B5EF4-FFF2-40B4-BE49-F238E27FC236}">
                <a16:creationId xmlns:a16="http://schemas.microsoft.com/office/drawing/2014/main" id="{386F0898-5B43-41B9-A561-72D5BD3FFDB1}"/>
              </a:ext>
            </a:extLst>
          </p:cNvPr>
          <p:cNvSpPr>
            <a:spLocks noGrp="1"/>
          </p:cNvSpPr>
          <p:nvPr>
            <p:ph type="body" idx="1"/>
          </p:nvPr>
        </p:nvSpPr>
        <p:spPr>
          <a:xfrm>
            <a:off x="554562" y="874004"/>
            <a:ext cx="5157787" cy="423440"/>
          </a:xfrm>
        </p:spPr>
        <p:txBody>
          <a:bodyPr>
            <a:normAutofit/>
          </a:bodyPr>
          <a:lstStyle/>
          <a:p>
            <a:r>
              <a:rPr lang="pl-PL" sz="1400" dirty="0">
                <a:latin typeface="Times New Roman" panose="02020603050405020304" pitchFamily="18" charset="0"/>
                <a:cs typeface="Times New Roman" panose="02020603050405020304" pitchFamily="18" charset="0"/>
              </a:rPr>
              <a:t>Definicija u ulaznom dokumentu/primci</a:t>
            </a:r>
            <a:endParaRPr lang="hr-HR" sz="1400" dirty="0">
              <a:latin typeface="Times New Roman" panose="02020603050405020304" pitchFamily="18" charset="0"/>
              <a:cs typeface="Times New Roman" panose="02020603050405020304" pitchFamily="18" charset="0"/>
            </a:endParaRPr>
          </a:p>
        </p:txBody>
      </p:sp>
      <p:pic>
        <p:nvPicPr>
          <p:cNvPr id="8" name="Rezervirano mjesto sadržaja 7">
            <a:extLst>
              <a:ext uri="{FF2B5EF4-FFF2-40B4-BE49-F238E27FC236}">
                <a16:creationId xmlns:a16="http://schemas.microsoft.com/office/drawing/2014/main" id="{C4A3119B-A73D-4633-AF45-1AB84FA6F5F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41105" y="1457305"/>
            <a:ext cx="5157785" cy="2834142"/>
          </a:xfrm>
        </p:spPr>
      </p:pic>
      <p:sp>
        <p:nvSpPr>
          <p:cNvPr id="5" name="Rezervirano mjesto teksta 4">
            <a:extLst>
              <a:ext uri="{FF2B5EF4-FFF2-40B4-BE49-F238E27FC236}">
                <a16:creationId xmlns:a16="http://schemas.microsoft.com/office/drawing/2014/main" id="{94E74762-A3FF-4ECE-878C-D50FD0FFB2F1}"/>
              </a:ext>
            </a:extLst>
          </p:cNvPr>
          <p:cNvSpPr>
            <a:spLocks noGrp="1"/>
          </p:cNvSpPr>
          <p:nvPr>
            <p:ph type="body" sz="quarter" idx="3"/>
          </p:nvPr>
        </p:nvSpPr>
        <p:spPr>
          <a:xfrm>
            <a:off x="6308201" y="827213"/>
            <a:ext cx="5157788" cy="470231"/>
          </a:xfrm>
        </p:spPr>
        <p:txBody>
          <a:bodyPr>
            <a:normAutofit/>
          </a:bodyPr>
          <a:lstStyle/>
          <a:p>
            <a:r>
              <a:rPr lang="hr-HR" sz="1400" dirty="0">
                <a:latin typeface="Times New Roman" panose="02020603050405020304" pitchFamily="18" charset="0"/>
                <a:cs typeface="Times New Roman" panose="02020603050405020304" pitchFamily="18" charset="0"/>
              </a:rPr>
              <a:t>Definicija u šifrarniku artikala</a:t>
            </a:r>
          </a:p>
        </p:txBody>
      </p:sp>
      <p:pic>
        <p:nvPicPr>
          <p:cNvPr id="10" name="Rezervirano mjesto sadržaja 9">
            <a:extLst>
              <a:ext uri="{FF2B5EF4-FFF2-40B4-BE49-F238E27FC236}">
                <a16:creationId xmlns:a16="http://schemas.microsoft.com/office/drawing/2014/main" id="{3E50F65C-0C77-4293-ABC9-7D33F02796A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p:blipFill>
        <p:spPr>
          <a:xfrm>
            <a:off x="6337883" y="1457305"/>
            <a:ext cx="5444454" cy="2834142"/>
          </a:xfrm>
        </p:spPr>
      </p:pic>
      <p:sp>
        <p:nvSpPr>
          <p:cNvPr id="11" name="Oblačić za govor: pravokutnik sa zaobljenim kutovima 10">
            <a:extLst>
              <a:ext uri="{FF2B5EF4-FFF2-40B4-BE49-F238E27FC236}">
                <a16:creationId xmlns:a16="http://schemas.microsoft.com/office/drawing/2014/main" id="{9A7DE505-9C39-471D-BFED-C4128C030AEC}"/>
              </a:ext>
            </a:extLst>
          </p:cNvPr>
          <p:cNvSpPr/>
          <p:nvPr/>
        </p:nvSpPr>
        <p:spPr>
          <a:xfrm>
            <a:off x="7524925" y="2613170"/>
            <a:ext cx="1644242" cy="914400"/>
          </a:xfrm>
          <a:prstGeom prst="wedgeRoundRectCallout">
            <a:avLst>
              <a:gd name="adj1" fmla="val -51955"/>
              <a:gd name="adj2" fmla="val -641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t>Definicija cijene unutar šifrarnika artikla</a:t>
            </a:r>
          </a:p>
        </p:txBody>
      </p:sp>
      <p:sp>
        <p:nvSpPr>
          <p:cNvPr id="12" name="Oblačić za govor: pravokutnik sa zaobljenim kutovima 11">
            <a:extLst>
              <a:ext uri="{FF2B5EF4-FFF2-40B4-BE49-F238E27FC236}">
                <a16:creationId xmlns:a16="http://schemas.microsoft.com/office/drawing/2014/main" id="{8467CB9C-4C5B-44AC-90F6-B918AB029854}"/>
              </a:ext>
            </a:extLst>
          </p:cNvPr>
          <p:cNvSpPr/>
          <p:nvPr/>
        </p:nvSpPr>
        <p:spPr>
          <a:xfrm>
            <a:off x="3347883" y="3212983"/>
            <a:ext cx="1736522" cy="629175"/>
          </a:xfrm>
          <a:prstGeom prst="wedgeRoundRectCallout">
            <a:avLst>
              <a:gd name="adj1" fmla="val 42935"/>
              <a:gd name="adj2" fmla="val -9077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t>Definicija cijene unutar primke</a:t>
            </a:r>
          </a:p>
        </p:txBody>
      </p:sp>
      <p:sp>
        <p:nvSpPr>
          <p:cNvPr id="13" name="Oblačić za govor: pravokutnik sa zaobljenim kutovima 12">
            <a:extLst>
              <a:ext uri="{FF2B5EF4-FFF2-40B4-BE49-F238E27FC236}">
                <a16:creationId xmlns:a16="http://schemas.microsoft.com/office/drawing/2014/main" id="{5807AD49-38BC-47D0-89E4-80CFF0610EF6}"/>
              </a:ext>
            </a:extLst>
          </p:cNvPr>
          <p:cNvSpPr/>
          <p:nvPr/>
        </p:nvSpPr>
        <p:spPr>
          <a:xfrm>
            <a:off x="1234071" y="4915812"/>
            <a:ext cx="4705335" cy="1359016"/>
          </a:xfrm>
          <a:prstGeom prst="wedgeRoundRectCallout">
            <a:avLst>
              <a:gd name="adj1" fmla="val -19763"/>
              <a:gd name="adj2" fmla="val 50772"/>
              <a:gd name="adj3" fmla="val 16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solidFill>
                  <a:schemeClr val="tx1"/>
                </a:solidFill>
                <a:latin typeface="Times New Roman" panose="02020603050405020304" pitchFamily="18" charset="0"/>
                <a:cs typeface="Times New Roman" panose="02020603050405020304" pitchFamily="18" charset="0"/>
              </a:rPr>
              <a:t>Ukoliko želite da program nudi cijenu iz šifrarnika artikala, potrebno je u definiciji poslovnih jedinica aktivirati Ponudi prodajnu cijenu iz šifrarnika</a:t>
            </a:r>
            <a:endParaRPr lang="hr-HR" dirty="0">
              <a:solidFill>
                <a:schemeClr val="tx1"/>
              </a:solidFill>
            </a:endParaRPr>
          </a:p>
        </p:txBody>
      </p:sp>
      <p:pic>
        <p:nvPicPr>
          <p:cNvPr id="15" name="Slika 14">
            <a:extLst>
              <a:ext uri="{FF2B5EF4-FFF2-40B4-BE49-F238E27FC236}">
                <a16:creationId xmlns:a16="http://schemas.microsoft.com/office/drawing/2014/main" id="{ECE8577F-380B-4751-B9FD-EE29D7FD2E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337883" y="5022728"/>
            <a:ext cx="3857143" cy="1216216"/>
          </a:xfrm>
          <a:prstGeom prst="rect">
            <a:avLst/>
          </a:prstGeom>
        </p:spPr>
      </p:pic>
    </p:spTree>
    <p:extLst>
      <p:ext uri="{BB962C8B-B14F-4D97-AF65-F5344CB8AC3E}">
        <p14:creationId xmlns:p14="http://schemas.microsoft.com/office/powerpoint/2010/main" val="1470991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64602D00-EC6C-4C8A-99DA-0BBC6441BCA4}"/>
              </a:ext>
            </a:extLst>
          </p:cNvPr>
          <p:cNvSpPr>
            <a:spLocks noGrp="1"/>
          </p:cNvSpPr>
          <p:nvPr>
            <p:ph sz="half" idx="1"/>
          </p:nvPr>
        </p:nvSpPr>
        <p:spPr>
          <a:xfrm>
            <a:off x="838200" y="961292"/>
            <a:ext cx="4953668" cy="5215671"/>
          </a:xfrm>
        </p:spPr>
        <p:txBody>
          <a:bodyPr/>
          <a:lstStyle/>
          <a:p>
            <a:pPr marL="0" indent="0">
              <a:buNone/>
            </a:pPr>
            <a:r>
              <a:rPr lang="hr-HR" dirty="0"/>
              <a:t>UNOS PODUZEĆA</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r-HR"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Sistem/Poduzeća/F9(Dodaj) – unesite osnovne podatke o poduzeću, obrtniku ili poduzeću koje PDV plaća po naplaćenom. Podatke o poduzeću upišite u za to predviđena polja. </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hr-HR" sz="1400" dirty="0">
                <a:solidFill>
                  <a:prstClr val="black"/>
                </a:solidFill>
                <a:latin typeface="Times New Roman" panose="02020603050405020304" pitchFamily="18" charset="0"/>
                <a:cs typeface="Times New Roman" panose="02020603050405020304" pitchFamily="18" charset="0"/>
              </a:rPr>
              <a:t>Za izlazak i snimanje ESC ili klik na Pregled</a:t>
            </a:r>
            <a:endParaRPr kumimoji="0" lang="hr-HR"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r-HR"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Kod otvaranja više poduzeća program će Vam ponuditi da prenesete </a:t>
            </a:r>
            <a:r>
              <a:rPr lang="hr-HR" sz="1400" dirty="0">
                <a:solidFill>
                  <a:prstClr val="black"/>
                </a:solidFill>
                <a:latin typeface="Times New Roman" panose="02020603050405020304" pitchFamily="18" charset="0"/>
                <a:cs typeface="Times New Roman" panose="02020603050405020304" pitchFamily="18" charset="0"/>
              </a:rPr>
              <a:t>slijedeće </a:t>
            </a:r>
            <a:r>
              <a:rPr kumimoji="0" lang="hr-HR" sz="1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šifrarnik</a:t>
            </a:r>
            <a:r>
              <a:rPr kumimoji="0" lang="hr-HR"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artikala, partnera, dokumenata, </a:t>
            </a:r>
            <a:r>
              <a:rPr kumimoji="0" lang="hr-HR" sz="1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kontni</a:t>
            </a:r>
            <a:r>
              <a:rPr kumimoji="0" lang="hr-HR"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plan, usluga i normativa iz već otvorenih poduzeća.</a:t>
            </a:r>
          </a:p>
          <a:p>
            <a:pPr marL="228600" marR="0" lvl="0" indent="-2286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r-HR"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indent="0">
              <a:buNone/>
            </a:pPr>
            <a:endParaRPr lang="hr-HR" dirty="0"/>
          </a:p>
        </p:txBody>
      </p:sp>
      <p:pic>
        <p:nvPicPr>
          <p:cNvPr id="6" name="Rezervirano mjesto sadržaja 5">
            <a:extLst>
              <a:ext uri="{FF2B5EF4-FFF2-40B4-BE49-F238E27FC236}">
                <a16:creationId xmlns:a16="http://schemas.microsoft.com/office/drawing/2014/main" id="{123E4416-9467-4A46-98D6-F965D712A8C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299200" y="961291"/>
            <a:ext cx="4953669" cy="4157785"/>
          </a:xfrm>
        </p:spPr>
      </p:pic>
    </p:spTree>
    <p:extLst>
      <p:ext uri="{BB962C8B-B14F-4D97-AF65-F5344CB8AC3E}">
        <p14:creationId xmlns:p14="http://schemas.microsoft.com/office/powerpoint/2010/main" val="155539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8B3E9F-9078-433D-8967-F2B4CD3C583E}"/>
              </a:ext>
            </a:extLst>
          </p:cNvPr>
          <p:cNvSpPr>
            <a:spLocks noGrp="1"/>
          </p:cNvSpPr>
          <p:nvPr>
            <p:ph type="title"/>
          </p:nvPr>
        </p:nvSpPr>
        <p:spPr>
          <a:xfrm>
            <a:off x="839788" y="457200"/>
            <a:ext cx="3932237" cy="534606"/>
          </a:xfrm>
        </p:spPr>
        <p:txBody>
          <a:bodyPr>
            <a:normAutofit/>
          </a:bodyPr>
          <a:lstStyle/>
          <a:p>
            <a:r>
              <a:rPr lang="hr-HR" sz="2800" dirty="0"/>
              <a:t>Pretraživanje</a:t>
            </a:r>
          </a:p>
        </p:txBody>
      </p:sp>
      <p:pic>
        <p:nvPicPr>
          <p:cNvPr id="6" name="Rezervirano mjesto sadržaja 5">
            <a:extLst>
              <a:ext uri="{FF2B5EF4-FFF2-40B4-BE49-F238E27FC236}">
                <a16:creationId xmlns:a16="http://schemas.microsoft.com/office/drawing/2014/main" id="{BFAA3F4E-2223-4A57-B1C3-2039066F27A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787245" y="3980481"/>
            <a:ext cx="5104762" cy="2076190"/>
          </a:xfrm>
        </p:spPr>
      </p:pic>
      <p:sp>
        <p:nvSpPr>
          <p:cNvPr id="4" name="Rezervirano mjesto teksta 3">
            <a:extLst>
              <a:ext uri="{FF2B5EF4-FFF2-40B4-BE49-F238E27FC236}">
                <a16:creationId xmlns:a16="http://schemas.microsoft.com/office/drawing/2014/main" id="{D1FE583D-BEDD-46E7-94A6-C5445EA65106}"/>
              </a:ext>
            </a:extLst>
          </p:cNvPr>
          <p:cNvSpPr>
            <a:spLocks noGrp="1"/>
          </p:cNvSpPr>
          <p:nvPr>
            <p:ph type="body" sz="half" idx="2"/>
          </p:nvPr>
        </p:nvSpPr>
        <p:spPr>
          <a:xfrm>
            <a:off x="839788" y="1148863"/>
            <a:ext cx="4797614" cy="1043351"/>
          </a:xfrm>
        </p:spPr>
        <p:txBody>
          <a:bodyPr>
            <a:normAutofit/>
          </a:bodyPr>
          <a:lstStyle/>
          <a:p>
            <a:r>
              <a:rPr lang="hr-HR" sz="1400" dirty="0">
                <a:latin typeface="Times New Roman" panose="02020603050405020304" pitchFamily="18" charset="0"/>
                <a:cs typeface="Times New Roman" panose="02020603050405020304" pitchFamily="18" charset="0"/>
              </a:rPr>
              <a:t>Kod pregleda dokumenata ili unutar šifrarnika artikala i partnera možete pretraživati stavke na način da se pozicionirate na polje prema kojem želite pretraživati traženu stavku, upišite * te dio naziva ili šifre</a:t>
            </a:r>
          </a:p>
        </p:txBody>
      </p:sp>
      <p:pic>
        <p:nvPicPr>
          <p:cNvPr id="8" name="Slika 7">
            <a:extLst>
              <a:ext uri="{FF2B5EF4-FFF2-40B4-BE49-F238E27FC236}">
                <a16:creationId xmlns:a16="http://schemas.microsoft.com/office/drawing/2014/main" id="{6086F2B8-1641-4824-8A2E-EDEB4DF413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7245" y="991806"/>
            <a:ext cx="5104762" cy="1885714"/>
          </a:xfrm>
          <a:prstGeom prst="rect">
            <a:avLst/>
          </a:prstGeom>
        </p:spPr>
      </p:pic>
      <p:sp>
        <p:nvSpPr>
          <p:cNvPr id="9" name="Oblačić za govor: pravokutnik sa zaobljenim kutovima 8">
            <a:extLst>
              <a:ext uri="{FF2B5EF4-FFF2-40B4-BE49-F238E27FC236}">
                <a16:creationId xmlns:a16="http://schemas.microsoft.com/office/drawing/2014/main" id="{3023EC66-9017-43CE-AAD7-1BC0F659745D}"/>
              </a:ext>
            </a:extLst>
          </p:cNvPr>
          <p:cNvSpPr/>
          <p:nvPr/>
        </p:nvSpPr>
        <p:spPr>
          <a:xfrm>
            <a:off x="3016738" y="2752969"/>
            <a:ext cx="1755287" cy="1352061"/>
          </a:xfrm>
          <a:prstGeom prst="wedgeRoundRectCallout">
            <a:avLst>
              <a:gd name="adj1" fmla="val 183536"/>
              <a:gd name="adj2" fmla="val -82818"/>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solidFill>
                  <a:schemeClr val="tx1"/>
                </a:solidFill>
              </a:rPr>
              <a:t>Pozicionirate se na polje prema kojem želite pretraživati stavke, u ovom slučaju je to naziv </a:t>
            </a:r>
          </a:p>
        </p:txBody>
      </p:sp>
      <p:sp>
        <p:nvSpPr>
          <p:cNvPr id="10" name="Oblačić za govor: pravokutnik sa zaobljenim kutovima 9">
            <a:extLst>
              <a:ext uri="{FF2B5EF4-FFF2-40B4-BE49-F238E27FC236}">
                <a16:creationId xmlns:a16="http://schemas.microsoft.com/office/drawing/2014/main" id="{2021346C-9A49-452D-9F87-C8B6EFBE68EF}"/>
              </a:ext>
            </a:extLst>
          </p:cNvPr>
          <p:cNvSpPr/>
          <p:nvPr/>
        </p:nvSpPr>
        <p:spPr>
          <a:xfrm>
            <a:off x="3071446" y="4665785"/>
            <a:ext cx="1755287" cy="1273544"/>
          </a:xfrm>
          <a:prstGeom prst="wedgeRoundRectCallout">
            <a:avLst>
              <a:gd name="adj1" fmla="val 102501"/>
              <a:gd name="adj2" fmla="val -59758"/>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dirty="0">
                <a:solidFill>
                  <a:schemeClr val="tx1"/>
                </a:solidFill>
              </a:rPr>
              <a:t>Na tipkovnici kliknemo * i upišemo dio naziva </a:t>
            </a:r>
          </a:p>
        </p:txBody>
      </p:sp>
    </p:spTree>
    <p:extLst>
      <p:ext uri="{BB962C8B-B14F-4D97-AF65-F5344CB8AC3E}">
        <p14:creationId xmlns:p14="http://schemas.microsoft.com/office/powerpoint/2010/main" val="2135653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2B3A28A-2F29-4AB8-A1D2-456AA9A795D0}"/>
              </a:ext>
            </a:extLst>
          </p:cNvPr>
          <p:cNvSpPr>
            <a:spLocks noGrp="1"/>
          </p:cNvSpPr>
          <p:nvPr>
            <p:ph type="title"/>
          </p:nvPr>
        </p:nvSpPr>
        <p:spPr>
          <a:xfrm>
            <a:off x="318082" y="327169"/>
            <a:ext cx="11721432" cy="2952925"/>
          </a:xfrm>
        </p:spPr>
        <p:txBody>
          <a:bodyPr>
            <a:normAutofit/>
          </a:bodyPr>
          <a:lstStyle/>
          <a:p>
            <a:r>
              <a:rPr lang="hr-HR" sz="1600" b="1" dirty="0">
                <a:latin typeface="Times New Roman" panose="02020603050405020304" pitchFamily="18" charset="0"/>
                <a:cs typeface="Times New Roman" panose="02020603050405020304" pitchFamily="18" charset="0"/>
              </a:rPr>
              <a:t>Autotransfer</a:t>
            </a:r>
            <a:r>
              <a:rPr lang="hr-HR" sz="1800" dirty="0">
                <a:latin typeface="Times New Roman" panose="02020603050405020304" pitchFamily="18" charset="0"/>
                <a:cs typeface="Times New Roman" panose="02020603050405020304" pitchFamily="18" charset="0"/>
              </a:rPr>
              <a:t> – </a:t>
            </a:r>
            <a:r>
              <a:rPr lang="hr-HR" sz="1400" dirty="0">
                <a:latin typeface="Times New Roman" panose="02020603050405020304" pitchFamily="18" charset="0"/>
                <a:cs typeface="Times New Roman" panose="02020603050405020304" pitchFamily="18" charset="0"/>
              </a:rPr>
              <a:t>opcija koja omogućava automatsko pretvaranje jedne vrste dokumenta u drugu unutar iste poslovne jedinice ili između dvije različite poslovne jedinice.</a:t>
            </a:r>
            <a:br>
              <a:rPr lang="hr-HR" sz="1400" dirty="0">
                <a:latin typeface="Times New Roman" panose="02020603050405020304" pitchFamily="18" charset="0"/>
                <a:cs typeface="Times New Roman" panose="02020603050405020304" pitchFamily="18" charset="0"/>
              </a:rPr>
            </a:br>
            <a:r>
              <a:rPr lang="hr-HR" sz="1400" dirty="0">
                <a:latin typeface="Times New Roman" panose="02020603050405020304" pitchFamily="18" charset="0"/>
                <a:cs typeface="Times New Roman" panose="02020603050405020304" pitchFamily="18" charset="0"/>
              </a:rPr>
              <a:t>Pozicionirajte se na bilo koji dokument, desnim klikom odaberite opciju Autotransfer te kliknite na Dodaj. </a:t>
            </a:r>
            <a:br>
              <a:rPr lang="hr-HR" sz="1400" dirty="0">
                <a:latin typeface="Times New Roman" panose="02020603050405020304" pitchFamily="18" charset="0"/>
                <a:cs typeface="Times New Roman" panose="02020603050405020304" pitchFamily="18" charset="0"/>
              </a:rPr>
            </a:br>
            <a:br>
              <a:rPr lang="hr-HR" sz="1400" dirty="0">
                <a:latin typeface="Times New Roman" panose="02020603050405020304" pitchFamily="18" charset="0"/>
                <a:cs typeface="Times New Roman" panose="02020603050405020304" pitchFamily="18" charset="0"/>
              </a:rPr>
            </a:br>
            <a:r>
              <a:rPr lang="hr-HR" sz="1400" dirty="0">
                <a:latin typeface="Times New Roman" panose="02020603050405020304" pitchFamily="18" charset="0"/>
                <a:cs typeface="Times New Roman" panose="02020603050405020304" pitchFamily="18" charset="0"/>
              </a:rPr>
              <a:t>Na slici  je prikazano kako podesiti autotransfer PONUDE (PON) u RAČUN (IFV).</a:t>
            </a:r>
            <a:br>
              <a:rPr lang="hr-HR" sz="1400" dirty="0">
                <a:latin typeface="Times New Roman" panose="02020603050405020304" pitchFamily="18" charset="0"/>
                <a:cs typeface="Times New Roman" panose="02020603050405020304" pitchFamily="18" charset="0"/>
              </a:rPr>
            </a:br>
            <a:br>
              <a:rPr lang="hr-HR" sz="1400" dirty="0">
                <a:latin typeface="Times New Roman" panose="02020603050405020304" pitchFamily="18" charset="0"/>
                <a:cs typeface="Times New Roman" panose="02020603050405020304" pitchFamily="18" charset="0"/>
              </a:rPr>
            </a:br>
            <a:r>
              <a:rPr lang="hr-HR" sz="1400" dirty="0">
                <a:latin typeface="Times New Roman" panose="02020603050405020304" pitchFamily="18" charset="0"/>
                <a:cs typeface="Times New Roman" panose="02020603050405020304" pitchFamily="18" charset="0"/>
              </a:rPr>
              <a:t>Ukoliko je stavljena Veza (1), dokumenti na ulazu ili izlazu koji su transferirani u neki drugi dokument bit će označeni crvenom bojom </a:t>
            </a:r>
            <a:br>
              <a:rPr lang="hr-HR" sz="1400" dirty="0">
                <a:latin typeface="Times New Roman" panose="02020603050405020304" pitchFamily="18" charset="0"/>
                <a:cs typeface="Times New Roman" panose="02020603050405020304" pitchFamily="18" charset="0"/>
              </a:rPr>
            </a:br>
            <a:br>
              <a:rPr lang="hr-HR" sz="1400" dirty="0">
                <a:latin typeface="Times New Roman" panose="02020603050405020304" pitchFamily="18" charset="0"/>
                <a:cs typeface="Times New Roman" panose="02020603050405020304" pitchFamily="18" charset="0"/>
              </a:rPr>
            </a:br>
            <a:r>
              <a:rPr lang="hr-HR" sz="1400" dirty="0">
                <a:latin typeface="Times New Roman" panose="02020603050405020304" pitchFamily="18" charset="0"/>
                <a:cs typeface="Times New Roman" panose="02020603050405020304" pitchFamily="18" charset="0"/>
              </a:rPr>
              <a:t>Dokumenti koji su transferirani ili su nastali transferom dobiju oznaku u stupcu OTIŠAO U i DOŠAO IZ. </a:t>
            </a:r>
            <a:r>
              <a:rPr lang="hr-HR" sz="1400" dirty="0" err="1">
                <a:latin typeface="Times New Roman" panose="02020603050405020304" pitchFamily="18" charset="0"/>
                <a:cs typeface="Times New Roman" panose="02020603050405020304" pitchFamily="18" charset="0"/>
              </a:rPr>
              <a:t>Dvoklikom</a:t>
            </a:r>
            <a:r>
              <a:rPr lang="hr-HR" sz="1400" dirty="0">
                <a:latin typeface="Times New Roman" panose="02020603050405020304" pitchFamily="18" charset="0"/>
                <a:cs typeface="Times New Roman" panose="02020603050405020304" pitchFamily="18" charset="0"/>
              </a:rPr>
              <a:t> na oznaku program će Vas automatski prebaciti u poslovnu jedincu i dokument koji je nastao transferom. </a:t>
            </a:r>
            <a:br>
              <a:rPr lang="hr-HR" sz="1400" dirty="0">
                <a:latin typeface="Times New Roman" panose="02020603050405020304" pitchFamily="18" charset="0"/>
                <a:cs typeface="Times New Roman" panose="02020603050405020304" pitchFamily="18" charset="0"/>
              </a:rPr>
            </a:br>
            <a:endParaRPr lang="hr-HR" sz="1800" dirty="0">
              <a:latin typeface="Times New Roman" panose="02020603050405020304" pitchFamily="18" charset="0"/>
              <a:cs typeface="Times New Roman" panose="02020603050405020304" pitchFamily="18" charset="0"/>
            </a:endParaRPr>
          </a:p>
        </p:txBody>
      </p:sp>
      <p:pic>
        <p:nvPicPr>
          <p:cNvPr id="5" name="Rezervirano mjesto sadržaja 4">
            <a:extLst>
              <a:ext uri="{FF2B5EF4-FFF2-40B4-BE49-F238E27FC236}">
                <a16:creationId xmlns:a16="http://schemas.microsoft.com/office/drawing/2014/main" id="{0A39924D-21FE-4918-97EA-536893C3F70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3190" y="3445116"/>
            <a:ext cx="6847619" cy="3085714"/>
          </a:xfrm>
        </p:spPr>
      </p:pic>
      <p:pic>
        <p:nvPicPr>
          <p:cNvPr id="7" name="Slika 6">
            <a:extLst>
              <a:ext uri="{FF2B5EF4-FFF2-40B4-BE49-F238E27FC236}">
                <a16:creationId xmlns:a16="http://schemas.microsoft.com/office/drawing/2014/main" id="{82F9319F-A8DF-424F-A52F-F2D1186500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4745" y="1522678"/>
            <a:ext cx="1371429" cy="561905"/>
          </a:xfrm>
          <a:prstGeom prst="rect">
            <a:avLst/>
          </a:prstGeom>
        </p:spPr>
      </p:pic>
      <p:pic>
        <p:nvPicPr>
          <p:cNvPr id="9" name="Slika 8">
            <a:extLst>
              <a:ext uri="{FF2B5EF4-FFF2-40B4-BE49-F238E27FC236}">
                <a16:creationId xmlns:a16="http://schemas.microsoft.com/office/drawing/2014/main" id="{3E9CDBD5-F106-4ECD-AB34-B8879CE6DC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0808" y="2534034"/>
            <a:ext cx="1752381" cy="552381"/>
          </a:xfrm>
          <a:prstGeom prst="rect">
            <a:avLst/>
          </a:prstGeom>
        </p:spPr>
      </p:pic>
    </p:spTree>
    <p:extLst>
      <p:ext uri="{BB962C8B-B14F-4D97-AF65-F5344CB8AC3E}">
        <p14:creationId xmlns:p14="http://schemas.microsoft.com/office/powerpoint/2010/main" val="399100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0D024F-0D14-4A1C-B9C3-640E7745B7F1}"/>
              </a:ext>
            </a:extLst>
          </p:cNvPr>
          <p:cNvSpPr>
            <a:spLocks noGrp="1"/>
          </p:cNvSpPr>
          <p:nvPr>
            <p:ph type="title"/>
          </p:nvPr>
        </p:nvSpPr>
        <p:spPr>
          <a:xfrm>
            <a:off x="441820" y="698739"/>
            <a:ext cx="11308360" cy="428990"/>
          </a:xfrm>
        </p:spPr>
        <p:txBody>
          <a:bodyPr>
            <a:normAutofit fontScale="90000"/>
          </a:bodyPr>
          <a:lstStyle/>
          <a:p>
            <a:r>
              <a:rPr lang="hr-HR" sz="3100" dirty="0"/>
              <a:t>FINANCIJSKO KNJIGOVODSTVO</a:t>
            </a:r>
            <a:br>
              <a:rPr lang="hr-HR" sz="3100" dirty="0"/>
            </a:br>
            <a:br>
              <a:rPr lang="hr-HR" sz="3100" dirty="0"/>
            </a:br>
            <a:r>
              <a:rPr lang="hr-HR" sz="1600" dirty="0">
                <a:latin typeface="Times New Roman" panose="02020603050405020304" pitchFamily="18" charset="0"/>
                <a:cs typeface="Times New Roman" panose="02020603050405020304" pitchFamily="18" charset="0"/>
              </a:rPr>
              <a:t>DEFINIRANJE KONTA URA/IRA – GLAVNA KNJIGA</a:t>
            </a:r>
            <a:br>
              <a:rPr lang="hr-HR" sz="3200" dirty="0"/>
            </a:br>
            <a:br>
              <a:rPr lang="hr-HR" sz="3200" dirty="0"/>
            </a:br>
            <a:r>
              <a:rPr lang="hr-HR" sz="1600" dirty="0">
                <a:latin typeface="Times New Roman" panose="02020603050405020304" pitchFamily="18" charset="0"/>
                <a:cs typeface="Times New Roman" panose="02020603050405020304" pitchFamily="18" charset="0"/>
              </a:rPr>
              <a:t>- Prilikom prvog ulaska u Glavnu knjigu, program nudi upozorenje „Potrebno je definirati konta za URU/IRU.” Definirajte osnovna konta kao što je prikazano na slikama dolje.  </a:t>
            </a:r>
          </a:p>
        </p:txBody>
      </p:sp>
      <p:sp>
        <p:nvSpPr>
          <p:cNvPr id="3" name="Rezervirano mjesto teksta 2">
            <a:extLst>
              <a:ext uri="{FF2B5EF4-FFF2-40B4-BE49-F238E27FC236}">
                <a16:creationId xmlns:a16="http://schemas.microsoft.com/office/drawing/2014/main" id="{9B5FC48D-A11B-42A5-A532-0DF7CCE98E31}"/>
              </a:ext>
            </a:extLst>
          </p:cNvPr>
          <p:cNvSpPr>
            <a:spLocks noGrp="1"/>
          </p:cNvSpPr>
          <p:nvPr>
            <p:ph type="body" idx="1"/>
          </p:nvPr>
        </p:nvSpPr>
        <p:spPr>
          <a:xfrm>
            <a:off x="670112" y="1959678"/>
            <a:ext cx="3980953" cy="268449"/>
          </a:xfrm>
        </p:spPr>
        <p:txBody>
          <a:bodyPr>
            <a:noAutofit/>
          </a:bodyPr>
          <a:lstStyle/>
          <a:p>
            <a:r>
              <a:rPr lang="hr-HR" sz="1400" b="0" dirty="0">
                <a:latin typeface="Times New Roman" panose="02020603050405020304" pitchFamily="18" charset="0"/>
                <a:cs typeface="Times New Roman" panose="02020603050405020304" pitchFamily="18" charset="0"/>
              </a:rPr>
              <a:t>Definicija konta dobavljača</a:t>
            </a:r>
          </a:p>
        </p:txBody>
      </p:sp>
      <p:pic>
        <p:nvPicPr>
          <p:cNvPr id="8" name="Rezervirano mjesto sadržaja 7">
            <a:extLst>
              <a:ext uri="{FF2B5EF4-FFF2-40B4-BE49-F238E27FC236}">
                <a16:creationId xmlns:a16="http://schemas.microsoft.com/office/drawing/2014/main" id="{95C70CDF-AC5F-4A22-A0CD-061C95A8E52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0113" y="2216394"/>
            <a:ext cx="3980952" cy="3952381"/>
          </a:xfrm>
        </p:spPr>
      </p:pic>
      <p:sp>
        <p:nvSpPr>
          <p:cNvPr id="5" name="Rezervirano mjesto teksta 4">
            <a:extLst>
              <a:ext uri="{FF2B5EF4-FFF2-40B4-BE49-F238E27FC236}">
                <a16:creationId xmlns:a16="http://schemas.microsoft.com/office/drawing/2014/main" id="{35A027DD-AC98-489E-83BF-B9230752C7CF}"/>
              </a:ext>
            </a:extLst>
          </p:cNvPr>
          <p:cNvSpPr>
            <a:spLocks noGrp="1"/>
          </p:cNvSpPr>
          <p:nvPr>
            <p:ph type="body" sz="quarter" idx="3"/>
          </p:nvPr>
        </p:nvSpPr>
        <p:spPr>
          <a:xfrm>
            <a:off x="6172200" y="1971413"/>
            <a:ext cx="4057143" cy="244980"/>
          </a:xfrm>
        </p:spPr>
        <p:txBody>
          <a:bodyPr>
            <a:noAutofit/>
          </a:bodyPr>
          <a:lstStyle/>
          <a:p>
            <a:r>
              <a:rPr lang="hr-HR" sz="1400" b="0" dirty="0">
                <a:latin typeface="Times New Roman" panose="02020603050405020304" pitchFamily="18" charset="0"/>
                <a:cs typeface="Times New Roman" panose="02020603050405020304" pitchFamily="18" charset="0"/>
              </a:rPr>
              <a:t>Definicija konta kupaca</a:t>
            </a:r>
          </a:p>
        </p:txBody>
      </p:sp>
      <p:pic>
        <p:nvPicPr>
          <p:cNvPr id="10" name="Rezervirano mjesto sadržaja 9">
            <a:extLst>
              <a:ext uri="{FF2B5EF4-FFF2-40B4-BE49-F238E27FC236}">
                <a16:creationId xmlns:a16="http://schemas.microsoft.com/office/drawing/2014/main" id="{03B4CE0B-63A2-491B-9EBE-18ECE5D9157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200" y="2216395"/>
            <a:ext cx="4057143" cy="3952381"/>
          </a:xfrm>
        </p:spPr>
      </p:pic>
      <p:sp>
        <p:nvSpPr>
          <p:cNvPr id="4" name="Oblačić za govor: pravokutnik sa zaobljenim kutovima 3">
            <a:extLst>
              <a:ext uri="{FF2B5EF4-FFF2-40B4-BE49-F238E27FC236}">
                <a16:creationId xmlns:a16="http://schemas.microsoft.com/office/drawing/2014/main" id="{3F9BAD41-1FE4-44AE-85F7-46A1B18CB380}"/>
              </a:ext>
            </a:extLst>
          </p:cNvPr>
          <p:cNvSpPr/>
          <p:nvPr/>
        </p:nvSpPr>
        <p:spPr>
          <a:xfrm>
            <a:off x="4035106" y="2877424"/>
            <a:ext cx="2234822" cy="1988192"/>
          </a:xfrm>
          <a:prstGeom prst="wedgeRoundRectCallout">
            <a:avLst>
              <a:gd name="adj1" fmla="val -18939"/>
              <a:gd name="adj2" fmla="val 49806"/>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solidFill>
                  <a:schemeClr val="tx1"/>
                </a:solidFill>
              </a:rPr>
              <a:t>Ukoliko knjižite po predlošcima i automatski knjižite URA/IRA potrebno je odmah definirati i sintetička konta </a:t>
            </a:r>
            <a:r>
              <a:rPr lang="hr-HR" sz="1400" dirty="0" err="1">
                <a:solidFill>
                  <a:schemeClr val="tx1"/>
                </a:solidFill>
              </a:rPr>
              <a:t>npr</a:t>
            </a:r>
            <a:r>
              <a:rPr lang="hr-HR" sz="1400" dirty="0">
                <a:solidFill>
                  <a:schemeClr val="tx1"/>
                </a:solidFill>
              </a:rPr>
              <a:t> 1200, 1210, 2200, 2210 za automatski prijenos u URU/IRU</a:t>
            </a:r>
          </a:p>
        </p:txBody>
      </p:sp>
    </p:spTree>
    <p:extLst>
      <p:ext uri="{BB962C8B-B14F-4D97-AF65-F5344CB8AC3E}">
        <p14:creationId xmlns:p14="http://schemas.microsoft.com/office/powerpoint/2010/main" val="3795769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323D42-35B3-428F-8D62-BFAC67109DE7}"/>
              </a:ext>
            </a:extLst>
          </p:cNvPr>
          <p:cNvSpPr>
            <a:spLocks noGrp="1"/>
          </p:cNvSpPr>
          <p:nvPr>
            <p:ph type="title"/>
          </p:nvPr>
        </p:nvSpPr>
        <p:spPr>
          <a:xfrm>
            <a:off x="839788" y="365126"/>
            <a:ext cx="10515600" cy="920340"/>
          </a:xfrm>
        </p:spPr>
        <p:txBody>
          <a:bodyPr>
            <a:normAutofit/>
          </a:bodyPr>
          <a:lstStyle/>
          <a:p>
            <a:r>
              <a:rPr lang="hr-HR" sz="2800" dirty="0"/>
              <a:t>Dodavanje Dobavljača/Kupaca ili sintetičkog konta u kontnom planu</a:t>
            </a:r>
          </a:p>
        </p:txBody>
      </p:sp>
      <p:sp>
        <p:nvSpPr>
          <p:cNvPr id="3" name="Rezervirano mjesto teksta 2">
            <a:extLst>
              <a:ext uri="{FF2B5EF4-FFF2-40B4-BE49-F238E27FC236}">
                <a16:creationId xmlns:a16="http://schemas.microsoft.com/office/drawing/2014/main" id="{66A6D337-05A1-4F9D-A3F4-9510DBDA33C8}"/>
              </a:ext>
            </a:extLst>
          </p:cNvPr>
          <p:cNvSpPr>
            <a:spLocks noGrp="1"/>
          </p:cNvSpPr>
          <p:nvPr>
            <p:ph type="body" idx="1"/>
          </p:nvPr>
        </p:nvSpPr>
        <p:spPr/>
        <p:txBody>
          <a:bodyPr/>
          <a:lstStyle/>
          <a:p>
            <a:endParaRPr lang="hr-HR" dirty="0"/>
          </a:p>
        </p:txBody>
      </p:sp>
      <p:sp>
        <p:nvSpPr>
          <p:cNvPr id="5" name="Rezervirano mjesto teksta 4">
            <a:extLst>
              <a:ext uri="{FF2B5EF4-FFF2-40B4-BE49-F238E27FC236}">
                <a16:creationId xmlns:a16="http://schemas.microsoft.com/office/drawing/2014/main" id="{9156AB70-2BD8-4E42-BB96-8A9DC450AA39}"/>
              </a:ext>
            </a:extLst>
          </p:cNvPr>
          <p:cNvSpPr>
            <a:spLocks noGrp="1"/>
          </p:cNvSpPr>
          <p:nvPr>
            <p:ph type="body" sz="quarter" idx="3"/>
          </p:nvPr>
        </p:nvSpPr>
        <p:spPr/>
        <p:txBody>
          <a:bodyPr/>
          <a:lstStyle/>
          <a:p>
            <a:endParaRPr lang="hr-HR" dirty="0"/>
          </a:p>
        </p:txBody>
      </p:sp>
      <p:pic>
        <p:nvPicPr>
          <p:cNvPr id="27" name="Rezervirano mjesto sadržaja 26">
            <a:extLst>
              <a:ext uri="{FF2B5EF4-FFF2-40B4-BE49-F238E27FC236}">
                <a16:creationId xmlns:a16="http://schemas.microsoft.com/office/drawing/2014/main" id="{5D9AAE40-1B1C-4866-BFBE-76277826CD9E}"/>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72200" y="1681163"/>
            <a:ext cx="5614332" cy="3785420"/>
          </a:xfrm>
        </p:spPr>
      </p:pic>
      <p:pic>
        <p:nvPicPr>
          <p:cNvPr id="24" name="Rezervirano mjesto sadržaja 23">
            <a:extLst>
              <a:ext uri="{FF2B5EF4-FFF2-40B4-BE49-F238E27FC236}">
                <a16:creationId xmlns:a16="http://schemas.microsoft.com/office/drawing/2014/main" id="{48C52955-C52B-493F-A055-E47145B5EA2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03660" y="1681163"/>
            <a:ext cx="5614333" cy="3785420"/>
          </a:xfrm>
        </p:spPr>
      </p:pic>
      <p:sp>
        <p:nvSpPr>
          <p:cNvPr id="25" name="Oblačić za govor: pravokutnik sa zaobljenim kutovima 24">
            <a:extLst>
              <a:ext uri="{FF2B5EF4-FFF2-40B4-BE49-F238E27FC236}">
                <a16:creationId xmlns:a16="http://schemas.microsoft.com/office/drawing/2014/main" id="{31516161-BA74-46F7-A635-E29FE16E082B}"/>
              </a:ext>
            </a:extLst>
          </p:cNvPr>
          <p:cNvSpPr/>
          <p:nvPr/>
        </p:nvSpPr>
        <p:spPr>
          <a:xfrm>
            <a:off x="1886719" y="2900773"/>
            <a:ext cx="2223081" cy="1355724"/>
          </a:xfrm>
          <a:prstGeom prst="wedgeRoundRectCallout">
            <a:avLst>
              <a:gd name="adj1" fmla="val -88363"/>
              <a:gd name="adj2" fmla="val -47813"/>
              <a:gd name="adj3" fmla="val 16667"/>
            </a:avLst>
          </a:prstGeom>
          <a:solidFill>
            <a:srgbClr val="95BAE4"/>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r>
              <a:rPr lang="hr-HR" sz="1200" dirty="0">
                <a:solidFill>
                  <a:schemeClr val="tx1"/>
                </a:solidFill>
                <a:latin typeface="Arial" panose="020B0604020202020204" pitchFamily="34" charset="0"/>
              </a:rPr>
              <a:t>Pozicionirajte se na konto, upišite sintetiku konta na koju želite dodati analitiku primjerice 2200. Potom kliknite na dugme Dodaj(F9).</a:t>
            </a:r>
          </a:p>
        </p:txBody>
      </p:sp>
      <p:sp>
        <p:nvSpPr>
          <p:cNvPr id="28" name="Oblačić za govor: pravokutnik sa zaobljenim kutovima 27">
            <a:extLst>
              <a:ext uri="{FF2B5EF4-FFF2-40B4-BE49-F238E27FC236}">
                <a16:creationId xmlns:a16="http://schemas.microsoft.com/office/drawing/2014/main" id="{7C40C1ED-954A-427D-9209-31181479FE83}"/>
              </a:ext>
            </a:extLst>
          </p:cNvPr>
          <p:cNvSpPr/>
          <p:nvPr/>
        </p:nvSpPr>
        <p:spPr>
          <a:xfrm>
            <a:off x="8925786" y="2097881"/>
            <a:ext cx="2583809" cy="1586707"/>
          </a:xfrm>
          <a:prstGeom prst="wedgeRoundRectCallout">
            <a:avLst>
              <a:gd name="adj1" fmla="val -46189"/>
              <a:gd name="adj2" fmla="val 63500"/>
              <a:gd name="adj3" fmla="val 16667"/>
            </a:avLst>
          </a:prstGeom>
          <a:solidFill>
            <a:srgbClr val="95BAE4"/>
          </a:solidFill>
          <a:ln>
            <a:solidFill>
              <a:schemeClr val="accent1"/>
            </a:solidFill>
          </a:ln>
        </p:spPr>
        <p:style>
          <a:lnRef idx="1">
            <a:schemeClr val="accent5"/>
          </a:lnRef>
          <a:fillRef idx="2">
            <a:schemeClr val="accent5"/>
          </a:fillRef>
          <a:effectRef idx="1">
            <a:schemeClr val="accent5"/>
          </a:effectRef>
          <a:fontRef idx="minor">
            <a:schemeClr val="dk1"/>
          </a:fontRef>
        </p:style>
        <p:txBody>
          <a:bodyPr rtlCol="0" anchor="ctr"/>
          <a:lstStyle/>
          <a:p>
            <a:r>
              <a:rPr lang="hr-HR" sz="1400" dirty="0">
                <a:solidFill>
                  <a:schemeClr val="tx1"/>
                </a:solidFill>
              </a:rPr>
              <a:t>Klikom na Analitiku pozivate </a:t>
            </a:r>
            <a:r>
              <a:rPr lang="hr-HR" sz="1400" dirty="0" err="1">
                <a:solidFill>
                  <a:schemeClr val="tx1"/>
                </a:solidFill>
              </a:rPr>
              <a:t>Šifrarnik</a:t>
            </a:r>
            <a:r>
              <a:rPr lang="hr-HR" sz="1400" dirty="0">
                <a:solidFill>
                  <a:schemeClr val="tx1"/>
                </a:solidFill>
              </a:rPr>
              <a:t> Partnera, odaberite Partnera ili dodajte novoga po potrebi. Dugme Definiraj koristite kad želite dodati neko sintetičko konto, upišite konto i naziv</a:t>
            </a:r>
          </a:p>
        </p:txBody>
      </p:sp>
    </p:spTree>
    <p:extLst>
      <p:ext uri="{BB962C8B-B14F-4D97-AF65-F5344CB8AC3E}">
        <p14:creationId xmlns:p14="http://schemas.microsoft.com/office/powerpoint/2010/main" val="2807733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8D976D-8935-40A2-8306-A15A3B72416F}"/>
              </a:ext>
            </a:extLst>
          </p:cNvPr>
          <p:cNvSpPr>
            <a:spLocks noGrp="1"/>
          </p:cNvSpPr>
          <p:nvPr>
            <p:ph type="title"/>
          </p:nvPr>
        </p:nvSpPr>
        <p:spPr>
          <a:xfrm>
            <a:off x="838200" y="796954"/>
            <a:ext cx="10515600" cy="125835"/>
          </a:xfrm>
        </p:spPr>
        <p:txBody>
          <a:bodyPr>
            <a:noAutofit/>
          </a:bodyPr>
          <a:lstStyle/>
          <a:p>
            <a:r>
              <a:rPr lang="hr-HR" sz="2800" dirty="0"/>
              <a:t>Dodavanje novoga dokumenta u listi (vrsta temeljnice)</a:t>
            </a:r>
            <a:br>
              <a:rPr lang="hr-HR" sz="2800" dirty="0"/>
            </a:br>
            <a:endParaRPr lang="hr-HR" sz="2800" dirty="0"/>
          </a:p>
        </p:txBody>
      </p:sp>
      <p:pic>
        <p:nvPicPr>
          <p:cNvPr id="4" name="Slika 3">
            <a:extLst>
              <a:ext uri="{FF2B5EF4-FFF2-40B4-BE49-F238E27FC236}">
                <a16:creationId xmlns:a16="http://schemas.microsoft.com/office/drawing/2014/main" id="{5067F0CF-1F75-48F1-BF79-40F9866FF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229" y="1436064"/>
            <a:ext cx="5808792" cy="3985871"/>
          </a:xfrm>
          <a:prstGeom prst="rect">
            <a:avLst/>
          </a:prstGeom>
        </p:spPr>
      </p:pic>
      <p:sp>
        <p:nvSpPr>
          <p:cNvPr id="5" name="Oblačić za govor: pravokutnik sa zaobljenim kutovima 4">
            <a:extLst>
              <a:ext uri="{FF2B5EF4-FFF2-40B4-BE49-F238E27FC236}">
                <a16:creationId xmlns:a16="http://schemas.microsoft.com/office/drawing/2014/main" id="{A0E71FFE-914A-4EDC-8880-9219DB3C8193}"/>
              </a:ext>
            </a:extLst>
          </p:cNvPr>
          <p:cNvSpPr/>
          <p:nvPr/>
        </p:nvSpPr>
        <p:spPr>
          <a:xfrm>
            <a:off x="4172240" y="2399150"/>
            <a:ext cx="2840957" cy="1325562"/>
          </a:xfrm>
          <a:prstGeom prst="wedgeRoundRectCallout">
            <a:avLst>
              <a:gd name="adj1" fmla="val -87078"/>
              <a:gd name="adj2" fmla="val -57566"/>
              <a:gd name="adj3" fmla="val 16667"/>
            </a:avLst>
          </a:prstGeom>
          <a:solidFill>
            <a:srgbClr val="95BAE4"/>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r>
              <a:rPr lang="hr-HR" sz="1400" dirty="0"/>
              <a:t>U vrstu dokumenta proizvoljno upišite što želite, najviše možete upisati tri znaka. Popunite polje Naziv i Naslov dokumenta. Ostala polja ne morate popunjavati</a:t>
            </a:r>
          </a:p>
        </p:txBody>
      </p:sp>
    </p:spTree>
    <p:extLst>
      <p:ext uri="{BB962C8B-B14F-4D97-AF65-F5344CB8AC3E}">
        <p14:creationId xmlns:p14="http://schemas.microsoft.com/office/powerpoint/2010/main" val="102659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C31B48-717A-4D00-BFC6-5872DB612E5C}"/>
              </a:ext>
            </a:extLst>
          </p:cNvPr>
          <p:cNvSpPr>
            <a:spLocks noGrp="1"/>
          </p:cNvSpPr>
          <p:nvPr>
            <p:ph type="title"/>
          </p:nvPr>
        </p:nvSpPr>
        <p:spPr>
          <a:xfrm>
            <a:off x="838200" y="365125"/>
            <a:ext cx="10515600" cy="771583"/>
          </a:xfrm>
        </p:spPr>
        <p:txBody>
          <a:bodyPr>
            <a:normAutofit/>
          </a:bodyPr>
          <a:lstStyle/>
          <a:p>
            <a:r>
              <a:rPr lang="hr-HR" sz="2800" dirty="0"/>
              <a:t>Knjiženje dokumenata u Glavnoj Knjizi</a:t>
            </a:r>
          </a:p>
        </p:txBody>
      </p:sp>
      <p:sp>
        <p:nvSpPr>
          <p:cNvPr id="4" name="TekstniOkvir 3">
            <a:extLst>
              <a:ext uri="{FF2B5EF4-FFF2-40B4-BE49-F238E27FC236}">
                <a16:creationId xmlns:a16="http://schemas.microsoft.com/office/drawing/2014/main" id="{2FE931FB-32C7-40CA-814A-AFB87D84A5C2}"/>
              </a:ext>
            </a:extLst>
          </p:cNvPr>
          <p:cNvSpPr txBox="1"/>
          <p:nvPr/>
        </p:nvSpPr>
        <p:spPr>
          <a:xfrm>
            <a:off x="713065" y="1397675"/>
            <a:ext cx="4664279" cy="1661993"/>
          </a:xfrm>
          <a:prstGeom prst="rect">
            <a:avLst/>
          </a:prstGeom>
          <a:noFill/>
        </p:spPr>
        <p:txBody>
          <a:bodyPr wrap="square">
            <a:spAutoFit/>
          </a:bodyPr>
          <a:lstStyle/>
          <a:p>
            <a:pPr marL="285750" indent="-285750">
              <a:buFontTx/>
              <a:buChar char="-"/>
            </a:pPr>
            <a:r>
              <a:rPr lang="hr-HR" sz="1400" b="0" i="0" dirty="0">
                <a:solidFill>
                  <a:srgbClr val="000000"/>
                </a:solidFill>
                <a:effectLst/>
                <a:latin typeface="Times New Roman" panose="02020603050405020304" pitchFamily="18" charset="0"/>
                <a:cs typeface="Times New Roman" panose="02020603050405020304" pitchFamily="18" charset="0"/>
              </a:rPr>
              <a:t>Dugme F9-DODAJ otvara prozor za knjiženje novog dokumenta.</a:t>
            </a:r>
            <a:r>
              <a:rPr lang="hr-HR" sz="1400" dirty="0">
                <a:latin typeface="Times New Roman" panose="02020603050405020304" pitchFamily="18" charset="0"/>
                <a:cs typeface="Times New Roman" panose="02020603050405020304" pitchFamily="18" charset="0"/>
              </a:rPr>
              <a:t> </a:t>
            </a:r>
          </a:p>
          <a:p>
            <a:endParaRPr lang="hr-HR" sz="1400" dirty="0">
              <a:latin typeface="Times New Roman" panose="02020603050405020304" pitchFamily="18" charset="0"/>
              <a:cs typeface="Times New Roman" panose="02020603050405020304" pitchFamily="18" charset="0"/>
            </a:endParaRPr>
          </a:p>
          <a:p>
            <a:pPr marL="285750" indent="-285750">
              <a:buFontTx/>
              <a:buChar char="-"/>
            </a:pPr>
            <a:r>
              <a:rPr lang="hr-HR" sz="1400" b="0" i="0" dirty="0">
                <a:solidFill>
                  <a:srgbClr val="000000"/>
                </a:solidFill>
                <a:effectLst/>
                <a:latin typeface="Times New Roman" panose="02020603050405020304" pitchFamily="18" charset="0"/>
                <a:cs typeface="Times New Roman" panose="02020603050405020304" pitchFamily="18" charset="0"/>
              </a:rPr>
              <a:t>Potrebno je definirati VRSTA DOKUMENTA – </a:t>
            </a:r>
            <a:r>
              <a:rPr lang="hr-HR" sz="1400" b="0" i="0" dirty="0" err="1">
                <a:solidFill>
                  <a:srgbClr val="000000"/>
                </a:solidFill>
                <a:effectLst/>
                <a:latin typeface="Times New Roman" panose="02020603050405020304" pitchFamily="18" charset="0"/>
                <a:cs typeface="Times New Roman" panose="02020603050405020304" pitchFamily="18" charset="0"/>
              </a:rPr>
              <a:t>šifrarnik</a:t>
            </a:r>
            <a:r>
              <a:rPr lang="hr-HR" sz="1400" dirty="0">
                <a:solidFill>
                  <a:srgbClr val="000000"/>
                </a:solidFill>
                <a:latin typeface="Times New Roman" panose="02020603050405020304" pitchFamily="18" charset="0"/>
                <a:cs typeface="Times New Roman" panose="02020603050405020304" pitchFamily="18" charset="0"/>
              </a:rPr>
              <a:t> </a:t>
            </a:r>
            <a:r>
              <a:rPr lang="hr-HR" sz="1400" b="0" i="0" dirty="0">
                <a:solidFill>
                  <a:srgbClr val="000000"/>
                </a:solidFill>
                <a:effectLst/>
                <a:latin typeface="Times New Roman" panose="02020603050405020304" pitchFamily="18" charset="0"/>
                <a:cs typeface="Times New Roman" panose="02020603050405020304" pitchFamily="18" charset="0"/>
              </a:rPr>
              <a:t>dokumenata pozivate tipkom ENTER, datum i originalni broj dokumenta</a:t>
            </a:r>
          </a:p>
          <a:p>
            <a:pPr marL="285750" indent="-285750">
              <a:buFontTx/>
              <a:buChar char="-"/>
            </a:pPr>
            <a:endParaRPr lang="hr-HR" dirty="0"/>
          </a:p>
        </p:txBody>
      </p:sp>
      <p:pic>
        <p:nvPicPr>
          <p:cNvPr id="6" name="Slika 5">
            <a:extLst>
              <a:ext uri="{FF2B5EF4-FFF2-40B4-BE49-F238E27FC236}">
                <a16:creationId xmlns:a16="http://schemas.microsoft.com/office/drawing/2014/main" id="{53992750-6955-4077-85D0-079A147FF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0876" y="1397675"/>
            <a:ext cx="6284380" cy="3338808"/>
          </a:xfrm>
          <a:prstGeom prst="rect">
            <a:avLst/>
          </a:prstGeom>
        </p:spPr>
      </p:pic>
      <p:sp>
        <p:nvSpPr>
          <p:cNvPr id="7" name="Oblačić za govor: pravokutnik sa zaobljenim kutovima 6">
            <a:extLst>
              <a:ext uri="{FF2B5EF4-FFF2-40B4-BE49-F238E27FC236}">
                <a16:creationId xmlns:a16="http://schemas.microsoft.com/office/drawing/2014/main" id="{AB65CA79-EDDD-4838-9D2F-8F0D6AECB683}"/>
              </a:ext>
            </a:extLst>
          </p:cNvPr>
          <p:cNvSpPr/>
          <p:nvPr/>
        </p:nvSpPr>
        <p:spPr>
          <a:xfrm>
            <a:off x="1811510" y="3867325"/>
            <a:ext cx="3657600" cy="1887523"/>
          </a:xfrm>
          <a:prstGeom prst="wedgeRoundRectCallout">
            <a:avLst>
              <a:gd name="adj1" fmla="val 64259"/>
              <a:gd name="adj2" fmla="val -59278"/>
              <a:gd name="adj3" fmla="val 16667"/>
            </a:avLst>
          </a:prstGeom>
          <a:solidFill>
            <a:srgbClr val="95BAE4"/>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r>
              <a:rPr lang="hr-HR" dirty="0" err="1"/>
              <a:t>Kontni</a:t>
            </a:r>
            <a:r>
              <a:rPr lang="hr-HR" dirty="0"/>
              <a:t> plan pozivate strelicom dolje i ENTER. Inicijalno ste pozicionirani na naziv konta, na  tastaturi pritisnite * i započnite pisati dio naziva. U slijedeći red se premještate strelicom dolje</a:t>
            </a:r>
          </a:p>
        </p:txBody>
      </p:sp>
      <p:sp>
        <p:nvSpPr>
          <p:cNvPr id="8" name="Oblačić za govor: pravokutnik sa zaobljenim kutovima 7">
            <a:extLst>
              <a:ext uri="{FF2B5EF4-FFF2-40B4-BE49-F238E27FC236}">
                <a16:creationId xmlns:a16="http://schemas.microsoft.com/office/drawing/2014/main" id="{1B41F470-8F5D-4CE1-8FAF-14DF38317B45}"/>
              </a:ext>
            </a:extLst>
          </p:cNvPr>
          <p:cNvSpPr/>
          <p:nvPr/>
        </p:nvSpPr>
        <p:spPr>
          <a:xfrm>
            <a:off x="7994708" y="3682766"/>
            <a:ext cx="3556932" cy="1702965"/>
          </a:xfrm>
          <a:prstGeom prst="wedgeRoundRectCallout">
            <a:avLst>
              <a:gd name="adj1" fmla="val 40486"/>
              <a:gd name="adj2" fmla="val -111297"/>
              <a:gd name="adj3" fmla="val 16667"/>
            </a:avLst>
          </a:prstGeom>
          <a:solidFill>
            <a:srgbClr val="95BAE4"/>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r>
              <a:rPr lang="hr-HR" dirty="0"/>
              <a:t>Kliknite kad želite poslati dokument u Knjigu Ulaznih/Izlaznih računa radi obračuna PDV-a. Morate biti pozicionirani u retku na kojem je knjižen Dobavljač/Kupac</a:t>
            </a:r>
          </a:p>
        </p:txBody>
      </p:sp>
    </p:spTree>
    <p:extLst>
      <p:ext uri="{BB962C8B-B14F-4D97-AF65-F5344CB8AC3E}">
        <p14:creationId xmlns:p14="http://schemas.microsoft.com/office/powerpoint/2010/main" val="2374001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06ACC652-27B4-4D38-BD71-167F6B1C3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6810" y="612396"/>
            <a:ext cx="7092636" cy="3768224"/>
          </a:xfrm>
          <a:prstGeom prst="rect">
            <a:avLst/>
          </a:prstGeom>
        </p:spPr>
      </p:pic>
      <p:sp>
        <p:nvSpPr>
          <p:cNvPr id="6" name="Oblačić za govor: pravokutnik sa zaobljenim kutovima 5">
            <a:extLst>
              <a:ext uri="{FF2B5EF4-FFF2-40B4-BE49-F238E27FC236}">
                <a16:creationId xmlns:a16="http://schemas.microsoft.com/office/drawing/2014/main" id="{5E780167-3663-407C-9574-8F4D8377A6E3}"/>
              </a:ext>
            </a:extLst>
          </p:cNvPr>
          <p:cNvSpPr/>
          <p:nvPr/>
        </p:nvSpPr>
        <p:spPr>
          <a:xfrm>
            <a:off x="108033" y="964735"/>
            <a:ext cx="4380077" cy="1994482"/>
          </a:xfrm>
          <a:prstGeom prst="wedgeRoundRectCallout">
            <a:avLst>
              <a:gd name="adj1" fmla="val 103486"/>
              <a:gd name="adj2" fmla="val -2069"/>
              <a:gd name="adj3" fmla="val 16667"/>
            </a:avLst>
          </a:prstGeom>
          <a:solidFill>
            <a:srgbClr val="95BAE4"/>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r>
              <a:rPr lang="hr-HR" sz="1400" dirty="0"/>
              <a:t>Kod prijenosa u URU/IRU program Vam ponudi sve elemente računa, klikom na OK odaberite Knjigu i vrstu dokumenta u koju želite poslati. Najčešće je vrsta dokumenta Račun dobavljača, a može biti Stjecanje dobara iz EU, Prijenos porezne obveze … </a:t>
            </a:r>
          </a:p>
          <a:p>
            <a:r>
              <a:rPr lang="hr-HR" sz="1400" dirty="0"/>
              <a:t>Dokument koji je poslan u Knjigu URA/IRA je vizualno obojan zelenom bojom</a:t>
            </a:r>
          </a:p>
        </p:txBody>
      </p:sp>
      <p:sp>
        <p:nvSpPr>
          <p:cNvPr id="8" name="Oblačić za govor: pravokutnik sa zaobljenim kutovima 7">
            <a:extLst>
              <a:ext uri="{FF2B5EF4-FFF2-40B4-BE49-F238E27FC236}">
                <a16:creationId xmlns:a16="http://schemas.microsoft.com/office/drawing/2014/main" id="{47991824-476A-4D2B-90FC-739E32455BC8}"/>
              </a:ext>
            </a:extLst>
          </p:cNvPr>
          <p:cNvSpPr/>
          <p:nvPr/>
        </p:nvSpPr>
        <p:spPr>
          <a:xfrm>
            <a:off x="9311780" y="612396"/>
            <a:ext cx="2191416" cy="956343"/>
          </a:xfrm>
          <a:prstGeom prst="wedgeRoundRectCallout">
            <a:avLst>
              <a:gd name="adj1" fmla="val -49836"/>
              <a:gd name="adj2" fmla="val 79924"/>
              <a:gd name="adj3" fmla="val 16667"/>
            </a:avLst>
          </a:prstGeom>
          <a:solidFill>
            <a:srgbClr val="95BAE4"/>
          </a:solidFill>
          <a:ln>
            <a:solidFill>
              <a:schemeClr val="tx2"/>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hr-HR" sz="1400" dirty="0"/>
              <a:t>Klikom na dugme prije početka unosa dokumenti se automatski prenose u knjigu URA/IRA</a:t>
            </a:r>
          </a:p>
        </p:txBody>
      </p:sp>
    </p:spTree>
    <p:extLst>
      <p:ext uri="{BB962C8B-B14F-4D97-AF65-F5344CB8AC3E}">
        <p14:creationId xmlns:p14="http://schemas.microsoft.com/office/powerpoint/2010/main" val="3270502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68F6E0-0D81-4F7F-B4DF-97F183AFF957}"/>
              </a:ext>
            </a:extLst>
          </p:cNvPr>
          <p:cNvSpPr>
            <a:spLocks noGrp="1"/>
          </p:cNvSpPr>
          <p:nvPr>
            <p:ph type="title"/>
          </p:nvPr>
        </p:nvSpPr>
        <p:spPr>
          <a:xfrm>
            <a:off x="369116" y="234892"/>
            <a:ext cx="7709482" cy="323703"/>
          </a:xfrm>
        </p:spPr>
        <p:txBody>
          <a:bodyPr>
            <a:noAutofit/>
          </a:bodyPr>
          <a:lstStyle/>
          <a:p>
            <a:r>
              <a:rPr lang="hr-HR" sz="2800" dirty="0"/>
              <a:t>Kreiranje predložaka za knjiženje</a:t>
            </a:r>
          </a:p>
        </p:txBody>
      </p:sp>
      <p:pic>
        <p:nvPicPr>
          <p:cNvPr id="6" name="Rezervirano mjesto sadržaja 5">
            <a:extLst>
              <a:ext uri="{FF2B5EF4-FFF2-40B4-BE49-F238E27FC236}">
                <a16:creationId xmlns:a16="http://schemas.microsoft.com/office/drawing/2014/main" id="{38CBF2ED-A8D4-4939-A8AD-937A5CB9CD7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5183188" y="1063539"/>
            <a:ext cx="6172199" cy="4721397"/>
          </a:xfrm>
        </p:spPr>
      </p:pic>
      <p:sp>
        <p:nvSpPr>
          <p:cNvPr id="4" name="Rezervirano mjesto teksta 3">
            <a:extLst>
              <a:ext uri="{FF2B5EF4-FFF2-40B4-BE49-F238E27FC236}">
                <a16:creationId xmlns:a16="http://schemas.microsoft.com/office/drawing/2014/main" id="{36A0DD6D-E9C8-452E-92CD-58611F499690}"/>
              </a:ext>
            </a:extLst>
          </p:cNvPr>
          <p:cNvSpPr>
            <a:spLocks noGrp="1"/>
          </p:cNvSpPr>
          <p:nvPr>
            <p:ph type="body" sz="half" idx="2"/>
          </p:nvPr>
        </p:nvSpPr>
        <p:spPr>
          <a:xfrm>
            <a:off x="369116" y="1159778"/>
            <a:ext cx="4402909" cy="3789727"/>
          </a:xfrm>
        </p:spPr>
        <p:txBody>
          <a:bodyPr/>
          <a:lstStyle/>
          <a:p>
            <a:pPr marL="285750" indent="-285750">
              <a:buFontTx/>
              <a:buChar char="-"/>
            </a:pPr>
            <a:r>
              <a:rPr lang="hr-HR" sz="1400" b="0" i="0" dirty="0">
                <a:solidFill>
                  <a:srgbClr val="333333"/>
                </a:solidFill>
                <a:effectLst/>
                <a:latin typeface="Times New Roman" panose="02020603050405020304" pitchFamily="18" charset="0"/>
                <a:cs typeface="Times New Roman" panose="02020603050405020304" pitchFamily="18" charset="0"/>
              </a:rPr>
              <a:t>Novi predložak dodajete s F9 (Dodaj), šifru koju program generira potvrdite ENTER, u opis upišite naziv proizvoljno </a:t>
            </a:r>
            <a:r>
              <a:rPr lang="hr-HR" sz="1400" b="0" i="0" dirty="0" err="1">
                <a:solidFill>
                  <a:srgbClr val="333333"/>
                </a:solidFill>
                <a:effectLst/>
                <a:latin typeface="Times New Roman" panose="02020603050405020304" pitchFamily="18" charset="0"/>
                <a:cs typeface="Times New Roman" panose="02020603050405020304" pitchFamily="18" charset="0"/>
              </a:rPr>
              <a:t>npr</a:t>
            </a:r>
            <a:r>
              <a:rPr lang="hr-HR" sz="1400" b="0" i="0" dirty="0">
                <a:solidFill>
                  <a:srgbClr val="333333"/>
                </a:solidFill>
                <a:effectLst/>
                <a:latin typeface="Times New Roman" panose="02020603050405020304" pitchFamily="18" charset="0"/>
                <a:cs typeface="Times New Roman" panose="02020603050405020304" pitchFamily="18" charset="0"/>
              </a:rPr>
              <a:t> dobavljač/kupac i OK. </a:t>
            </a:r>
          </a:p>
          <a:p>
            <a:pPr marL="285750" indent="-285750">
              <a:buFontTx/>
              <a:buChar char="-"/>
            </a:pPr>
            <a:r>
              <a:rPr lang="hr-HR" sz="1400" b="0" i="0" dirty="0">
                <a:solidFill>
                  <a:srgbClr val="333333"/>
                </a:solidFill>
                <a:effectLst/>
                <a:latin typeface="Times New Roman" panose="02020603050405020304" pitchFamily="18" charset="0"/>
                <a:cs typeface="Times New Roman" panose="02020603050405020304" pitchFamily="18" charset="0"/>
              </a:rPr>
              <a:t>U tom trenutku program Vas vraća na pregled predložaka, u donjem dijelu tabele kliknite na polje konto i strelicom put dolje otvorite novi red. Enterom pozovite </a:t>
            </a:r>
            <a:r>
              <a:rPr lang="hr-HR" sz="1400" b="0" i="0" dirty="0" err="1">
                <a:solidFill>
                  <a:srgbClr val="333333"/>
                </a:solidFill>
                <a:effectLst/>
                <a:latin typeface="Times New Roman" panose="02020603050405020304" pitchFamily="18" charset="0"/>
                <a:cs typeface="Times New Roman" panose="02020603050405020304" pitchFamily="18" charset="0"/>
              </a:rPr>
              <a:t>kontni</a:t>
            </a:r>
            <a:r>
              <a:rPr lang="hr-HR" sz="1400" b="0" i="0" dirty="0">
                <a:solidFill>
                  <a:srgbClr val="333333"/>
                </a:solidFill>
                <a:effectLst/>
                <a:latin typeface="Times New Roman" panose="02020603050405020304" pitchFamily="18" charset="0"/>
                <a:cs typeface="Times New Roman" panose="02020603050405020304" pitchFamily="18" charset="0"/>
              </a:rPr>
              <a:t> plan, pronađite željenog dobavljača, Enterom ga potvrdite i u polje Potražuje upišite koeficijent 1 (dobavljač 100% potražuje). Koeficijent troška je inicijalno upisan 1, ako je riječ o računima kojima se priznaje 50% pretporeza (primjerice računi za gorivo) upišite koeficijent 0,5. Polje OPIS nije obavezno, upišite ukoliko želite</a:t>
            </a:r>
          </a:p>
          <a:p>
            <a:endParaRPr lang="hr-HR" sz="1600" b="0" i="0" dirty="0">
              <a:solidFill>
                <a:srgbClr val="333333"/>
              </a:solidFill>
              <a:effectLst/>
              <a:latin typeface="Times New Roman" panose="02020603050405020304" pitchFamily="18" charset="0"/>
              <a:cs typeface="Times New Roman" panose="02020603050405020304" pitchFamily="18" charset="0"/>
            </a:endParaRPr>
          </a:p>
          <a:p>
            <a:endParaRPr lang="hr-HR" dirty="0"/>
          </a:p>
        </p:txBody>
      </p:sp>
      <p:sp>
        <p:nvSpPr>
          <p:cNvPr id="8" name="Oblačić za govor: pravokutnik sa zaobljenim kutovima 7">
            <a:extLst>
              <a:ext uri="{FF2B5EF4-FFF2-40B4-BE49-F238E27FC236}">
                <a16:creationId xmlns:a16="http://schemas.microsoft.com/office/drawing/2014/main" id="{E37E5434-2D31-4B6E-8B18-75FA8016C3B7}"/>
              </a:ext>
            </a:extLst>
          </p:cNvPr>
          <p:cNvSpPr/>
          <p:nvPr/>
        </p:nvSpPr>
        <p:spPr>
          <a:xfrm>
            <a:off x="5746139" y="2973897"/>
            <a:ext cx="1602297" cy="591424"/>
          </a:xfrm>
          <a:prstGeom prst="wedgeRoundRectCallout">
            <a:avLst>
              <a:gd name="adj1" fmla="val -41775"/>
              <a:gd name="adj2" fmla="val 84865"/>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solidFill>
                  <a:schemeClr val="tx1"/>
                </a:solidFill>
              </a:rPr>
              <a:t>Enterom pozivate </a:t>
            </a:r>
            <a:r>
              <a:rPr lang="hr-HR" sz="1400" dirty="0" err="1">
                <a:solidFill>
                  <a:schemeClr val="tx1"/>
                </a:solidFill>
              </a:rPr>
              <a:t>kontni</a:t>
            </a:r>
            <a:r>
              <a:rPr lang="hr-HR" sz="1400" dirty="0">
                <a:solidFill>
                  <a:schemeClr val="tx1"/>
                </a:solidFill>
              </a:rPr>
              <a:t> plan</a:t>
            </a:r>
          </a:p>
        </p:txBody>
      </p:sp>
      <p:sp>
        <p:nvSpPr>
          <p:cNvPr id="9" name="Oblačić za govor: pravokutnik sa zaobljenim kutovima 8">
            <a:extLst>
              <a:ext uri="{FF2B5EF4-FFF2-40B4-BE49-F238E27FC236}">
                <a16:creationId xmlns:a16="http://schemas.microsoft.com/office/drawing/2014/main" id="{D2F204CE-19F6-4939-909E-9CD3D5FFF847}"/>
              </a:ext>
            </a:extLst>
          </p:cNvPr>
          <p:cNvSpPr/>
          <p:nvPr/>
        </p:nvSpPr>
        <p:spPr>
          <a:xfrm>
            <a:off x="6316910" y="4572000"/>
            <a:ext cx="1761688" cy="903679"/>
          </a:xfrm>
          <a:prstGeom prst="wedgeRoundRectCallout">
            <a:avLst>
              <a:gd name="adj1" fmla="val -68928"/>
              <a:gd name="adj2" fmla="val -96573"/>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solidFill>
                  <a:schemeClr val="tx1"/>
                </a:solidFill>
              </a:rPr>
              <a:t>Strelicom put dolje prelazimo u drugi red gdje upisujemo konto pretporeza</a:t>
            </a:r>
          </a:p>
        </p:txBody>
      </p:sp>
    </p:spTree>
    <p:extLst>
      <p:ext uri="{BB962C8B-B14F-4D97-AF65-F5344CB8AC3E}">
        <p14:creationId xmlns:p14="http://schemas.microsoft.com/office/powerpoint/2010/main" val="4229319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a16="http://schemas.microsoft.com/office/drawing/2014/main" id="{6FF40DB1-9A77-47C1-8C53-75466F9873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50300" y="845425"/>
            <a:ext cx="6172200" cy="4721397"/>
          </a:xfrm>
        </p:spPr>
      </p:pic>
      <p:sp>
        <p:nvSpPr>
          <p:cNvPr id="4" name="Rezervirano mjesto teksta 3">
            <a:extLst>
              <a:ext uri="{FF2B5EF4-FFF2-40B4-BE49-F238E27FC236}">
                <a16:creationId xmlns:a16="http://schemas.microsoft.com/office/drawing/2014/main" id="{0EFF5673-0E59-4E6B-B021-3C4A4AEB38E4}"/>
              </a:ext>
            </a:extLst>
          </p:cNvPr>
          <p:cNvSpPr>
            <a:spLocks noGrp="1"/>
          </p:cNvSpPr>
          <p:nvPr>
            <p:ph type="body" sz="half" idx="2"/>
          </p:nvPr>
        </p:nvSpPr>
        <p:spPr>
          <a:xfrm>
            <a:off x="839788" y="704675"/>
            <a:ext cx="3932237" cy="1308683"/>
          </a:xfrm>
        </p:spPr>
        <p:txBody>
          <a:bodyPr>
            <a:normAutofit/>
          </a:bodyPr>
          <a:lstStyle/>
          <a:p>
            <a:r>
              <a:rPr lang="hr-HR" sz="1400" dirty="0">
                <a:solidFill>
                  <a:srgbClr val="333333"/>
                </a:solidFill>
                <a:latin typeface="Times New Roman" panose="02020603050405020304" pitchFamily="18" charset="0"/>
                <a:cs typeface="Times New Roman" panose="02020603050405020304" pitchFamily="18" charset="0"/>
              </a:rPr>
              <a:t>U d</a:t>
            </a:r>
            <a:r>
              <a:rPr lang="hr-HR" sz="1400" b="0" i="0" dirty="0">
                <a:solidFill>
                  <a:srgbClr val="333333"/>
                </a:solidFill>
                <a:effectLst/>
                <a:latin typeface="Times New Roman" panose="02020603050405020304" pitchFamily="18" charset="0"/>
                <a:cs typeface="Times New Roman" panose="02020603050405020304" pitchFamily="18" charset="0"/>
              </a:rPr>
              <a:t>rugi red upisujete konto pretporeza (strelicom put dolje otvarate) u koeficijent upišite 0,2 - preračunata stopa od 25%.</a:t>
            </a:r>
          </a:p>
          <a:p>
            <a:r>
              <a:rPr lang="hr-HR" sz="1400" b="0" i="0" dirty="0">
                <a:solidFill>
                  <a:srgbClr val="333333"/>
                </a:solidFill>
                <a:effectLst/>
                <a:latin typeface="Times New Roman" panose="02020603050405020304" pitchFamily="18" charset="0"/>
                <a:cs typeface="Times New Roman" panose="02020603050405020304" pitchFamily="18" charset="0"/>
              </a:rPr>
              <a:t>U trećem retku pozovite konto troška i upišite pripadajući koeficijent 0,8.</a:t>
            </a:r>
          </a:p>
          <a:p>
            <a:endParaRPr lang="hr-HR" sz="1600" b="0" i="0" dirty="0">
              <a:solidFill>
                <a:srgbClr val="333333"/>
              </a:solidFill>
              <a:effectLst/>
              <a:latin typeface="Times New Roman" panose="02020603050405020304" pitchFamily="18" charset="0"/>
              <a:cs typeface="Times New Roman" panose="02020603050405020304" pitchFamily="18" charset="0"/>
            </a:endParaRPr>
          </a:p>
          <a:p>
            <a:endParaRPr lang="hr-HR" dirty="0"/>
          </a:p>
        </p:txBody>
      </p:sp>
      <p:sp>
        <p:nvSpPr>
          <p:cNvPr id="7" name="Oblačić za govor: pravokutnik sa zaobljenim kutovima 6">
            <a:extLst>
              <a:ext uri="{FF2B5EF4-FFF2-40B4-BE49-F238E27FC236}">
                <a16:creationId xmlns:a16="http://schemas.microsoft.com/office/drawing/2014/main" id="{DFE4FA65-36BB-4FB5-88F6-B640F2286B68}"/>
              </a:ext>
            </a:extLst>
          </p:cNvPr>
          <p:cNvSpPr/>
          <p:nvPr/>
        </p:nvSpPr>
        <p:spPr>
          <a:xfrm>
            <a:off x="1702863" y="2785145"/>
            <a:ext cx="3069162" cy="1677797"/>
          </a:xfrm>
          <a:prstGeom prst="wedgeRoundRectCallout">
            <a:avLst>
              <a:gd name="adj1" fmla="val 50195"/>
              <a:gd name="adj2" fmla="val -15193"/>
              <a:gd name="adj3" fmla="val 16667"/>
            </a:avLst>
          </a:prstGeom>
          <a:solidFill>
            <a:srgbClr val="95BAE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solidFill>
                  <a:schemeClr val="tx1"/>
                </a:solidFill>
              </a:rPr>
              <a:t>Primjer opće temeljnice troška koju koristimo kada ne definiramo  trošak po svakom dobavljaču. </a:t>
            </a:r>
            <a:br>
              <a:rPr lang="hr-HR" sz="1400" dirty="0">
                <a:solidFill>
                  <a:schemeClr val="tx1"/>
                </a:solidFill>
              </a:rPr>
            </a:br>
            <a:r>
              <a:rPr lang="hr-HR" sz="1400" dirty="0">
                <a:solidFill>
                  <a:schemeClr val="tx1"/>
                </a:solidFill>
              </a:rPr>
              <a:t>Program će automatski proknjižiti analitiku partnera a konto troška možemo promijeniti u temeljnici,</a:t>
            </a:r>
          </a:p>
        </p:txBody>
      </p:sp>
    </p:spTree>
    <p:extLst>
      <p:ext uri="{BB962C8B-B14F-4D97-AF65-F5344CB8AC3E}">
        <p14:creationId xmlns:p14="http://schemas.microsoft.com/office/powerpoint/2010/main" val="113770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5F4D14D9-9844-49B4-BCC9-E0FC8D14BBC5}"/>
              </a:ext>
            </a:extLst>
          </p:cNvPr>
          <p:cNvSpPr>
            <a:spLocks noGrp="1"/>
          </p:cNvSpPr>
          <p:nvPr>
            <p:ph type="title"/>
          </p:nvPr>
        </p:nvSpPr>
        <p:spPr>
          <a:xfrm>
            <a:off x="838200" y="494950"/>
            <a:ext cx="10515600" cy="511729"/>
          </a:xfrm>
        </p:spPr>
        <p:txBody>
          <a:bodyPr>
            <a:noAutofit/>
          </a:bodyPr>
          <a:lstStyle/>
          <a:p>
            <a:r>
              <a:rPr lang="hr-HR" sz="2800" dirty="0"/>
              <a:t>Najčešće korišteni predlošci</a:t>
            </a:r>
          </a:p>
        </p:txBody>
      </p:sp>
      <p:pic>
        <p:nvPicPr>
          <p:cNvPr id="3" name="Rezervirano mjesto sadržaja 2">
            <a:extLst>
              <a:ext uri="{FF2B5EF4-FFF2-40B4-BE49-F238E27FC236}">
                <a16:creationId xmlns:a16="http://schemas.microsoft.com/office/drawing/2014/main" id="{69C457FE-1AB1-4D39-92B1-1791D1E49D0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86530" y="2019473"/>
            <a:ext cx="5181600" cy="3963642"/>
          </a:xfrm>
        </p:spPr>
      </p:pic>
      <p:pic>
        <p:nvPicPr>
          <p:cNvPr id="8" name="Rezervirano mjesto sadržaja 7">
            <a:extLst>
              <a:ext uri="{FF2B5EF4-FFF2-40B4-BE49-F238E27FC236}">
                <a16:creationId xmlns:a16="http://schemas.microsoft.com/office/drawing/2014/main" id="{17FD510B-49E5-48FB-837B-417A505A673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19473"/>
            <a:ext cx="5181600" cy="3963642"/>
          </a:xfrm>
        </p:spPr>
      </p:pic>
    </p:spTree>
    <p:extLst>
      <p:ext uri="{BB962C8B-B14F-4D97-AF65-F5344CB8AC3E}">
        <p14:creationId xmlns:p14="http://schemas.microsoft.com/office/powerpoint/2010/main" val="1899501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4A63C6A-91C6-43F6-91F5-57AB04B99FF8}"/>
              </a:ext>
            </a:extLst>
          </p:cNvPr>
          <p:cNvSpPr>
            <a:spLocks noGrp="1"/>
          </p:cNvSpPr>
          <p:nvPr>
            <p:ph type="title"/>
          </p:nvPr>
        </p:nvSpPr>
        <p:spPr>
          <a:xfrm>
            <a:off x="838200" y="365126"/>
            <a:ext cx="10436604" cy="649942"/>
          </a:xfrm>
        </p:spPr>
        <p:txBody>
          <a:bodyPr>
            <a:normAutofit/>
          </a:bodyPr>
          <a:lstStyle/>
          <a:p>
            <a:r>
              <a:rPr lang="hr-HR" sz="2800" dirty="0"/>
              <a:t>AUTORIZACIJA – DODAVANJE DJELATNIKA</a:t>
            </a:r>
          </a:p>
        </p:txBody>
      </p:sp>
      <p:sp>
        <p:nvSpPr>
          <p:cNvPr id="3" name="Rezervirano mjesto sadržaja 2">
            <a:extLst>
              <a:ext uri="{FF2B5EF4-FFF2-40B4-BE49-F238E27FC236}">
                <a16:creationId xmlns:a16="http://schemas.microsoft.com/office/drawing/2014/main" id="{35305498-4021-4CC4-9C65-EDF23B99B18A}"/>
              </a:ext>
            </a:extLst>
          </p:cNvPr>
          <p:cNvSpPr>
            <a:spLocks noGrp="1"/>
          </p:cNvSpPr>
          <p:nvPr>
            <p:ph idx="1"/>
          </p:nvPr>
        </p:nvSpPr>
        <p:spPr>
          <a:xfrm>
            <a:off x="838200" y="1166070"/>
            <a:ext cx="10436604" cy="5010893"/>
          </a:xfrm>
        </p:spPr>
        <p:txBody>
          <a:bodyPr/>
          <a:lstStyle/>
          <a:p>
            <a:pPr marR="0" algn="just"/>
            <a:r>
              <a:rPr lang="hr-HR" sz="1400" b="0" i="0" u="none" strike="noStrike" baseline="0" dirty="0">
                <a:latin typeface="Times New Roman" panose="02020603050405020304" pitchFamily="18" charset="0"/>
                <a:cs typeface="Times New Roman" panose="02020603050405020304" pitchFamily="18" charset="0"/>
              </a:rPr>
              <a:t>Svakom dijelu programa možemo pridružiti pravo pristupa i stupanj autorizacije</a:t>
            </a:r>
          </a:p>
          <a:p>
            <a:pPr marR="0" algn="just"/>
            <a:r>
              <a:rPr lang="hr-HR" sz="1400" b="0" i="0" u="none" strike="noStrike" baseline="0" dirty="0">
                <a:latin typeface="Times New Roman" panose="02020603050405020304" pitchFamily="18" charset="0"/>
                <a:cs typeface="Times New Roman" panose="02020603050405020304" pitchFamily="18" charset="0"/>
              </a:rPr>
              <a:t>Nakon što dodamo ŠIFRU AUTORIZACIJSKE GRUPE – slovna ili brojna oznaka, upisom u donje prazno bijelo polje i klikom na Dodaj grupu ta šifra se pojavljuje na listi autorizacijskih grupa. Pozicionirajte se na autorizacijsku grupu </a:t>
            </a:r>
            <a:r>
              <a:rPr lang="hr-HR" sz="1400" dirty="0">
                <a:latin typeface="Times New Roman" panose="02020603050405020304" pitchFamily="18" charset="0"/>
                <a:cs typeface="Times New Roman" panose="02020603050405020304" pitchFamily="18" charset="0"/>
              </a:rPr>
              <a:t>kojoj </a:t>
            </a:r>
            <a:r>
              <a:rPr lang="hr-HR" sz="1400" b="0" i="0" u="none" strike="noStrike" baseline="0" dirty="0">
                <a:latin typeface="Times New Roman" panose="02020603050405020304" pitchFamily="18" charset="0"/>
                <a:cs typeface="Times New Roman" panose="02020603050405020304" pitchFamily="18" charset="0"/>
              </a:rPr>
              <a:t>dodjeljujete stupnjeve autorizacije.</a:t>
            </a:r>
          </a:p>
          <a:p>
            <a:pPr marR="0" algn="just"/>
            <a:endParaRPr lang="hr-HR" sz="2000" b="0" i="0" u="none" strike="noStrike" baseline="0" dirty="0"/>
          </a:p>
          <a:p>
            <a:pPr marR="0" algn="just"/>
            <a:endParaRPr lang="hr-HR" sz="2000" b="0" i="0" u="none" strike="noStrike" baseline="0" dirty="0"/>
          </a:p>
          <a:p>
            <a:endParaRPr lang="hr-HR" dirty="0"/>
          </a:p>
        </p:txBody>
      </p:sp>
      <p:pic>
        <p:nvPicPr>
          <p:cNvPr id="5" name="Slika 4">
            <a:extLst>
              <a:ext uri="{FF2B5EF4-FFF2-40B4-BE49-F238E27FC236}">
                <a16:creationId xmlns:a16="http://schemas.microsoft.com/office/drawing/2014/main" id="{D07C19B8-D873-4102-A1B8-A1E7F42B24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042527" y="2118016"/>
            <a:ext cx="7419048" cy="4142857"/>
          </a:xfrm>
          <a:prstGeom prst="rect">
            <a:avLst/>
          </a:prstGeom>
        </p:spPr>
      </p:pic>
    </p:spTree>
    <p:extLst>
      <p:ext uri="{BB962C8B-B14F-4D97-AF65-F5344CB8AC3E}">
        <p14:creationId xmlns:p14="http://schemas.microsoft.com/office/powerpoint/2010/main" val="2148587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5">
            <a:extLst>
              <a:ext uri="{FF2B5EF4-FFF2-40B4-BE49-F238E27FC236}">
                <a16:creationId xmlns:a16="http://schemas.microsoft.com/office/drawing/2014/main" id="{82A79EFF-1F33-4BE8-9E1D-38B41810734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444956" y="1068301"/>
            <a:ext cx="6172199" cy="4721397"/>
          </a:xfrm>
        </p:spPr>
      </p:pic>
      <p:sp>
        <p:nvSpPr>
          <p:cNvPr id="7" name="Oblačić za govor: pravokutnik sa zaobljenim kutovima 6">
            <a:extLst>
              <a:ext uri="{FF2B5EF4-FFF2-40B4-BE49-F238E27FC236}">
                <a16:creationId xmlns:a16="http://schemas.microsoft.com/office/drawing/2014/main" id="{FFECE1F4-D4AA-40FA-B84B-1DC5A8A5D2FB}"/>
              </a:ext>
            </a:extLst>
          </p:cNvPr>
          <p:cNvSpPr/>
          <p:nvPr/>
        </p:nvSpPr>
        <p:spPr>
          <a:xfrm>
            <a:off x="727556" y="1068301"/>
            <a:ext cx="3280095" cy="1669409"/>
          </a:xfrm>
          <a:prstGeom prst="wedgeRoundRectCallout">
            <a:avLst>
              <a:gd name="adj1" fmla="val 99627"/>
              <a:gd name="adj2" fmla="val -17168"/>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b="0" i="0" dirty="0">
                <a:solidFill>
                  <a:schemeClr val="tx1"/>
                </a:solidFill>
                <a:effectLst/>
                <a:latin typeface="Times New Roman" panose="02020603050405020304" pitchFamily="18" charset="0"/>
                <a:cs typeface="Times New Roman" panose="02020603050405020304" pitchFamily="18" charset="0"/>
              </a:rPr>
              <a:t>Pri otvaranju novih predložaka moguće je kopirati postojeći predložak. Otvorite novi predložak, klik na dugme „Kopiraj“ i upišite šifru predloška sa kojeg kopirate definiciju</a:t>
            </a:r>
          </a:p>
        </p:txBody>
      </p:sp>
    </p:spTree>
    <p:extLst>
      <p:ext uri="{BB962C8B-B14F-4D97-AF65-F5344CB8AC3E}">
        <p14:creationId xmlns:p14="http://schemas.microsoft.com/office/powerpoint/2010/main" val="127480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5D4B9A0-5964-4958-B1CD-7216B3E6AB23}"/>
              </a:ext>
            </a:extLst>
          </p:cNvPr>
          <p:cNvSpPr>
            <a:spLocks noGrp="1"/>
          </p:cNvSpPr>
          <p:nvPr>
            <p:ph type="title"/>
          </p:nvPr>
        </p:nvSpPr>
        <p:spPr>
          <a:xfrm>
            <a:off x="722342" y="288323"/>
            <a:ext cx="10457766" cy="473773"/>
          </a:xfrm>
        </p:spPr>
        <p:txBody>
          <a:bodyPr>
            <a:normAutofit fontScale="90000"/>
          </a:bodyPr>
          <a:lstStyle/>
          <a:p>
            <a:r>
              <a:rPr lang="hr-HR" sz="1400" b="0" i="0" dirty="0">
                <a:solidFill>
                  <a:srgbClr val="333333"/>
                </a:solidFill>
                <a:effectLst/>
                <a:latin typeface="Times New Roman" panose="02020603050405020304" pitchFamily="18" charset="0"/>
                <a:cs typeface="Times New Roman" panose="02020603050405020304" pitchFamily="18" charset="0"/>
              </a:rPr>
              <a:t>Automatski prijenos u knjigu URA/IRA prilikom knjiženja dokumenata po zadanim predlošcima </a:t>
            </a:r>
            <a:br>
              <a:rPr lang="hr-HR" sz="1400" b="0" i="0" dirty="0">
                <a:solidFill>
                  <a:srgbClr val="333333"/>
                </a:solidFill>
                <a:effectLst/>
                <a:latin typeface="Times New Roman" panose="02020603050405020304" pitchFamily="18" charset="0"/>
                <a:cs typeface="Times New Roman" panose="02020603050405020304" pitchFamily="18" charset="0"/>
              </a:rPr>
            </a:br>
            <a:br>
              <a:rPr lang="hr-HR" sz="1400" b="0" i="0" dirty="0">
                <a:solidFill>
                  <a:srgbClr val="333333"/>
                </a:solidFill>
                <a:effectLst/>
                <a:latin typeface="Times New Roman" panose="02020603050405020304" pitchFamily="18" charset="0"/>
                <a:cs typeface="Times New Roman" panose="02020603050405020304" pitchFamily="18" charset="0"/>
              </a:rPr>
            </a:br>
            <a:endParaRPr lang="hr-HR" sz="1400" dirty="0"/>
          </a:p>
        </p:txBody>
      </p:sp>
      <p:pic>
        <p:nvPicPr>
          <p:cNvPr id="8" name="Rezervirano mjesto sadržaja 7">
            <a:extLst>
              <a:ext uri="{FF2B5EF4-FFF2-40B4-BE49-F238E27FC236}">
                <a16:creationId xmlns:a16="http://schemas.microsoft.com/office/drawing/2014/main" id="{75E2559B-BAAE-4C14-8F51-8FE1021DEC8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29331" y="1869531"/>
            <a:ext cx="6367463" cy="4388632"/>
          </a:xfrm>
        </p:spPr>
      </p:pic>
      <p:pic>
        <p:nvPicPr>
          <p:cNvPr id="10" name="Rezervirano mjesto sadržaja 9">
            <a:extLst>
              <a:ext uri="{FF2B5EF4-FFF2-40B4-BE49-F238E27FC236}">
                <a16:creationId xmlns:a16="http://schemas.microsoft.com/office/drawing/2014/main" id="{5C59E484-0242-45C4-9B3F-B6BA940445BB}"/>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272454" y="3450040"/>
            <a:ext cx="5183187" cy="2808123"/>
          </a:xfrm>
        </p:spPr>
      </p:pic>
      <p:sp>
        <p:nvSpPr>
          <p:cNvPr id="11" name="Oblačić za govor: pravokutnik sa zaobljenim kutovima 10">
            <a:extLst>
              <a:ext uri="{FF2B5EF4-FFF2-40B4-BE49-F238E27FC236}">
                <a16:creationId xmlns:a16="http://schemas.microsoft.com/office/drawing/2014/main" id="{B0FD0082-E3EE-4539-B45D-3A5FF4F9ABD1}"/>
              </a:ext>
            </a:extLst>
          </p:cNvPr>
          <p:cNvSpPr/>
          <p:nvPr/>
        </p:nvSpPr>
        <p:spPr>
          <a:xfrm>
            <a:off x="722342" y="2483141"/>
            <a:ext cx="3489820" cy="562064"/>
          </a:xfrm>
          <a:prstGeom prst="wedgeRoundRectCallout">
            <a:avLst>
              <a:gd name="adj1" fmla="val -20352"/>
              <a:gd name="adj2" fmla="val 80410"/>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600" dirty="0">
                <a:solidFill>
                  <a:schemeClr val="tx1"/>
                </a:solidFill>
              </a:rPr>
              <a:t>Glavna knjiga – Šifranti – Konta URA/IRA</a:t>
            </a:r>
          </a:p>
        </p:txBody>
      </p:sp>
      <p:sp>
        <p:nvSpPr>
          <p:cNvPr id="7" name="TekstniOkvir 6">
            <a:extLst>
              <a:ext uri="{FF2B5EF4-FFF2-40B4-BE49-F238E27FC236}">
                <a16:creationId xmlns:a16="http://schemas.microsoft.com/office/drawing/2014/main" id="{CE5748F5-4BA7-4971-80A9-695A6A2497C6}"/>
              </a:ext>
            </a:extLst>
          </p:cNvPr>
          <p:cNvSpPr txBox="1"/>
          <p:nvPr/>
        </p:nvSpPr>
        <p:spPr>
          <a:xfrm>
            <a:off x="722342" y="738662"/>
            <a:ext cx="6094602" cy="1231106"/>
          </a:xfrm>
          <a:prstGeom prst="rect">
            <a:avLst/>
          </a:prstGeom>
          <a:noFill/>
        </p:spPr>
        <p:txBody>
          <a:bodyPr wrap="square">
            <a:spAutoFit/>
          </a:bodyPr>
          <a:lstStyle/>
          <a:p>
            <a:r>
              <a:rPr lang="hr-HR" sz="1400" b="0" i="0" dirty="0">
                <a:solidFill>
                  <a:srgbClr val="333333"/>
                </a:solidFill>
                <a:effectLst/>
                <a:latin typeface="Times New Roman" panose="02020603050405020304" pitchFamily="18" charset="0"/>
                <a:cs typeface="Times New Roman" panose="02020603050405020304" pitchFamily="18" charset="0"/>
              </a:rPr>
              <a:t>Sistem/Parametri/Konta provjeriti jesu li za pretporez 25%, 13% i 5% upisana konta koja koristite za knjiženja </a:t>
            </a:r>
            <a:br>
              <a:rPr lang="hr-HR" sz="1400" b="0" i="0" dirty="0">
                <a:solidFill>
                  <a:srgbClr val="333333"/>
                </a:solidFill>
                <a:effectLst/>
                <a:latin typeface="Times New Roman" panose="02020603050405020304" pitchFamily="18" charset="0"/>
                <a:cs typeface="Times New Roman" panose="02020603050405020304" pitchFamily="18" charset="0"/>
              </a:rPr>
            </a:br>
            <a:r>
              <a:rPr lang="hr-HR" sz="1400" b="0" i="0" dirty="0">
                <a:solidFill>
                  <a:srgbClr val="333333"/>
                </a:solidFill>
                <a:effectLst/>
                <a:latin typeface="Times New Roman" panose="02020603050405020304" pitchFamily="18" charset="0"/>
                <a:cs typeface="Times New Roman" panose="02020603050405020304" pitchFamily="18" charset="0"/>
              </a:rPr>
              <a:t>Glavnoj knjizi/Šifranti/Konta URA/IRA provjerite je li Vam za dobavljače dodana sintetika 2200 i 22</a:t>
            </a:r>
            <a:br>
              <a:rPr lang="hr-HR" sz="1800" b="0" i="0" dirty="0">
                <a:solidFill>
                  <a:srgbClr val="333333"/>
                </a:solidFill>
                <a:effectLst/>
                <a:latin typeface="Times New Roman" panose="02020603050405020304" pitchFamily="18" charset="0"/>
                <a:cs typeface="Times New Roman" panose="02020603050405020304" pitchFamily="18" charset="0"/>
              </a:rPr>
            </a:br>
            <a:endParaRPr lang="hr-HR" dirty="0"/>
          </a:p>
        </p:txBody>
      </p:sp>
    </p:spTree>
    <p:extLst>
      <p:ext uri="{BB962C8B-B14F-4D97-AF65-F5344CB8AC3E}">
        <p14:creationId xmlns:p14="http://schemas.microsoft.com/office/powerpoint/2010/main" val="10716166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D6FCB74-5622-4429-B02A-829FB40C6B53}"/>
              </a:ext>
            </a:extLst>
          </p:cNvPr>
          <p:cNvSpPr>
            <a:spLocks noGrp="1"/>
          </p:cNvSpPr>
          <p:nvPr>
            <p:ph type="title"/>
          </p:nvPr>
        </p:nvSpPr>
        <p:spPr>
          <a:xfrm>
            <a:off x="838200" y="365126"/>
            <a:ext cx="10515600" cy="515718"/>
          </a:xfrm>
        </p:spPr>
        <p:txBody>
          <a:bodyPr>
            <a:normAutofit/>
          </a:bodyPr>
          <a:lstStyle/>
          <a:p>
            <a:r>
              <a:rPr lang="hr-HR" sz="2800" dirty="0"/>
              <a:t>Uvoz izvoda </a:t>
            </a:r>
          </a:p>
        </p:txBody>
      </p:sp>
      <p:sp>
        <p:nvSpPr>
          <p:cNvPr id="3" name="Rezervirano mjesto sadržaja 2">
            <a:extLst>
              <a:ext uri="{FF2B5EF4-FFF2-40B4-BE49-F238E27FC236}">
                <a16:creationId xmlns:a16="http://schemas.microsoft.com/office/drawing/2014/main" id="{D49119BB-D556-4B8A-B1DC-CC46D306DE7F}"/>
              </a:ext>
            </a:extLst>
          </p:cNvPr>
          <p:cNvSpPr>
            <a:spLocks noGrp="1"/>
          </p:cNvSpPr>
          <p:nvPr>
            <p:ph idx="1"/>
          </p:nvPr>
        </p:nvSpPr>
        <p:spPr>
          <a:xfrm>
            <a:off x="838200" y="956346"/>
            <a:ext cx="10515600" cy="515718"/>
          </a:xfrm>
        </p:spPr>
        <p:txBody>
          <a:bodyPr>
            <a:normAutofit/>
          </a:bodyPr>
          <a:lstStyle/>
          <a:p>
            <a:pPr marL="0" indent="0">
              <a:buNone/>
            </a:pPr>
            <a:r>
              <a:rPr lang="hr-HR" sz="1400" b="0" i="0" dirty="0">
                <a:solidFill>
                  <a:srgbClr val="333333"/>
                </a:solidFill>
                <a:effectLst/>
                <a:latin typeface="Times New Roman" panose="02020603050405020304" pitchFamily="18" charset="0"/>
                <a:cs typeface="Times New Roman" panose="02020603050405020304" pitchFamily="18" charset="0"/>
              </a:rPr>
              <a:t>U Glavnoj knjizi dodajte temeljnicu izvoda, upišite osnovne podatke za zaglavlje – vrsta dokumenta, datum i originalni broj. Potom kliknite na meni Knjiženja/Uvoz temeljnice i uvezite stavke izvoda kao na slici</a:t>
            </a:r>
          </a:p>
          <a:p>
            <a:pPr marL="0" indent="0">
              <a:buNone/>
            </a:pPr>
            <a:endParaRPr lang="hr-HR" sz="1600" dirty="0">
              <a:latin typeface="Times New Roman" panose="02020603050405020304" pitchFamily="18" charset="0"/>
              <a:cs typeface="Times New Roman" panose="02020603050405020304" pitchFamily="18" charset="0"/>
            </a:endParaRPr>
          </a:p>
        </p:txBody>
      </p:sp>
      <p:pic>
        <p:nvPicPr>
          <p:cNvPr id="5" name="Slika 4">
            <a:extLst>
              <a:ext uri="{FF2B5EF4-FFF2-40B4-BE49-F238E27FC236}">
                <a16:creationId xmlns:a16="http://schemas.microsoft.com/office/drawing/2014/main" id="{52C5BAC2-1B4C-4B73-8BBF-28695E61EB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36098" y="1560352"/>
            <a:ext cx="8297558" cy="5016617"/>
          </a:xfrm>
          <a:prstGeom prst="rect">
            <a:avLst/>
          </a:prstGeom>
        </p:spPr>
      </p:pic>
      <p:sp>
        <p:nvSpPr>
          <p:cNvPr id="4" name="Oblačić za govor: pravokutnik sa zaobljenim kutovima 3">
            <a:extLst>
              <a:ext uri="{FF2B5EF4-FFF2-40B4-BE49-F238E27FC236}">
                <a16:creationId xmlns:a16="http://schemas.microsoft.com/office/drawing/2014/main" id="{19C9996A-E1CD-41E7-BE34-F90B66E001BD}"/>
              </a:ext>
            </a:extLst>
          </p:cNvPr>
          <p:cNvSpPr/>
          <p:nvPr/>
        </p:nvSpPr>
        <p:spPr>
          <a:xfrm>
            <a:off x="3892492" y="2223083"/>
            <a:ext cx="1828800" cy="1031846"/>
          </a:xfrm>
          <a:prstGeom prst="wedgeRoundRectCallout">
            <a:avLst>
              <a:gd name="adj1" fmla="val -56559"/>
              <a:gd name="adj2" fmla="val -75672"/>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solidFill>
                  <a:schemeClr val="tx1"/>
                </a:solidFill>
              </a:rPr>
              <a:t>Kliknite za uvoz izvoda koji ste prethodno preuzeli u obliku txt datoteke.</a:t>
            </a:r>
          </a:p>
        </p:txBody>
      </p:sp>
      <p:sp>
        <p:nvSpPr>
          <p:cNvPr id="6" name="Oblačić za govor: pravokutnik sa zaobljenim kutovima 5">
            <a:extLst>
              <a:ext uri="{FF2B5EF4-FFF2-40B4-BE49-F238E27FC236}">
                <a16:creationId xmlns:a16="http://schemas.microsoft.com/office/drawing/2014/main" id="{84A7CA45-5761-4AD3-A329-3B15669E4AD9}"/>
              </a:ext>
            </a:extLst>
          </p:cNvPr>
          <p:cNvSpPr/>
          <p:nvPr/>
        </p:nvSpPr>
        <p:spPr>
          <a:xfrm>
            <a:off x="6895750" y="4790114"/>
            <a:ext cx="2147582" cy="780176"/>
          </a:xfrm>
          <a:prstGeom prst="wedgeRoundRectCallout">
            <a:avLst>
              <a:gd name="adj1" fmla="val -73958"/>
              <a:gd name="adj2" fmla="val 4503"/>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solidFill>
                  <a:schemeClr val="tx1"/>
                </a:solidFill>
              </a:rPr>
              <a:t>Odaberite izvod, kliknite na otvori i izvod će biti učitan u program.</a:t>
            </a:r>
          </a:p>
        </p:txBody>
      </p:sp>
    </p:spTree>
    <p:extLst>
      <p:ext uri="{BB962C8B-B14F-4D97-AF65-F5344CB8AC3E}">
        <p14:creationId xmlns:p14="http://schemas.microsoft.com/office/powerpoint/2010/main" val="3085313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89BA75-EAEA-4705-AC10-BEE8E94DB2D8}"/>
              </a:ext>
            </a:extLst>
          </p:cNvPr>
          <p:cNvSpPr>
            <a:spLocks noGrp="1"/>
          </p:cNvSpPr>
          <p:nvPr>
            <p:ph type="title"/>
          </p:nvPr>
        </p:nvSpPr>
        <p:spPr>
          <a:xfrm>
            <a:off x="378394" y="272091"/>
            <a:ext cx="3932237" cy="530225"/>
          </a:xfrm>
        </p:spPr>
        <p:txBody>
          <a:bodyPr>
            <a:normAutofit/>
          </a:bodyPr>
          <a:lstStyle/>
          <a:p>
            <a:r>
              <a:rPr lang="hr-HR" sz="2800" dirty="0"/>
              <a:t>Fakturiranje usluga</a:t>
            </a:r>
          </a:p>
        </p:txBody>
      </p:sp>
      <p:pic>
        <p:nvPicPr>
          <p:cNvPr id="6" name="Rezervirano mjesto sadržaja 5">
            <a:extLst>
              <a:ext uri="{FF2B5EF4-FFF2-40B4-BE49-F238E27FC236}">
                <a16:creationId xmlns:a16="http://schemas.microsoft.com/office/drawing/2014/main" id="{A0ADD530-4C4F-4E20-983C-9338173CB26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746859" y="1206403"/>
            <a:ext cx="6695724" cy="4445193"/>
          </a:xfrm>
        </p:spPr>
      </p:pic>
      <p:sp>
        <p:nvSpPr>
          <p:cNvPr id="4" name="Rezervirano mjesto teksta 3">
            <a:extLst>
              <a:ext uri="{FF2B5EF4-FFF2-40B4-BE49-F238E27FC236}">
                <a16:creationId xmlns:a16="http://schemas.microsoft.com/office/drawing/2014/main" id="{78959B88-993A-4AB4-ABE3-E30BD4C7A964}"/>
              </a:ext>
            </a:extLst>
          </p:cNvPr>
          <p:cNvSpPr>
            <a:spLocks noGrp="1"/>
          </p:cNvSpPr>
          <p:nvPr>
            <p:ph type="body" sz="half" idx="2"/>
          </p:nvPr>
        </p:nvSpPr>
        <p:spPr>
          <a:xfrm>
            <a:off x="378393" y="839621"/>
            <a:ext cx="4227163" cy="5275953"/>
          </a:xfrm>
        </p:spPr>
        <p:txBody>
          <a:bodyPr>
            <a:normAutofit/>
          </a:bodyPr>
          <a:lstStyle/>
          <a:p>
            <a:pPr marL="285750" indent="-285750">
              <a:buFontTx/>
              <a:buChar char="-"/>
            </a:pPr>
            <a:r>
              <a:rPr lang="hr-HR" sz="1400" dirty="0">
                <a:latin typeface="Times New Roman" panose="02020603050405020304" pitchFamily="18" charset="0"/>
                <a:cs typeface="Times New Roman" panose="02020603050405020304" pitchFamily="18" charset="0"/>
              </a:rPr>
              <a:t>izrada računa bez robno materijalnog knjigovodstva</a:t>
            </a:r>
          </a:p>
          <a:p>
            <a:pPr marL="285750" indent="-285750">
              <a:buFontTx/>
              <a:buChar char="-"/>
            </a:pPr>
            <a:r>
              <a:rPr lang="hr-HR" sz="1400" dirty="0">
                <a:latin typeface="Times New Roman" panose="02020603050405020304" pitchFamily="18" charset="0"/>
                <a:cs typeface="Times New Roman" panose="02020603050405020304" pitchFamily="18" charset="0"/>
              </a:rPr>
              <a:t>U polju Vrsta dokumenta na </a:t>
            </a:r>
            <a:r>
              <a:rPr lang="hr-HR" sz="1400" dirty="0" err="1">
                <a:latin typeface="Times New Roman" panose="02020603050405020304" pitchFamily="18" charset="0"/>
                <a:cs typeface="Times New Roman" panose="02020603050405020304" pitchFamily="18" charset="0"/>
              </a:rPr>
              <a:t>enter</a:t>
            </a:r>
            <a:r>
              <a:rPr lang="hr-HR" sz="1400" dirty="0">
                <a:latin typeface="Times New Roman" panose="02020603050405020304" pitchFamily="18" charset="0"/>
                <a:cs typeface="Times New Roman" panose="02020603050405020304" pitchFamily="18" charset="0"/>
              </a:rPr>
              <a:t> otvorite izbornik dokumenata te odaberite vrstu dokumenta primjerice FUS(Faktura Usluga).</a:t>
            </a:r>
          </a:p>
          <a:p>
            <a:pPr marL="285750" indent="-285750">
              <a:buFontTx/>
              <a:buChar char="-"/>
            </a:pPr>
            <a:r>
              <a:rPr lang="hr-HR" sz="1400" dirty="0">
                <a:latin typeface="Times New Roman" panose="02020603050405020304" pitchFamily="18" charset="0"/>
                <a:cs typeface="Times New Roman" panose="02020603050405020304" pitchFamily="18" charset="0"/>
              </a:rPr>
              <a:t>U polju broj dokumenta prihvatite idući broj koji se inicijalno nudi.</a:t>
            </a:r>
          </a:p>
          <a:p>
            <a:pPr marL="285750" indent="-285750">
              <a:buFontTx/>
              <a:buChar char="-"/>
            </a:pPr>
            <a:r>
              <a:rPr lang="hr-HR" sz="1400" dirty="0">
                <a:latin typeface="Times New Roman" panose="02020603050405020304" pitchFamily="18" charset="0"/>
                <a:cs typeface="Times New Roman" panose="02020603050405020304" pitchFamily="18" charset="0"/>
              </a:rPr>
              <a:t>U polju šifra partnera pritiskom na ENTER dobit ćete </a:t>
            </a:r>
            <a:r>
              <a:rPr lang="hr-HR" sz="1400" dirty="0" err="1">
                <a:latin typeface="Times New Roman" panose="02020603050405020304" pitchFamily="18" charset="0"/>
                <a:cs typeface="Times New Roman" panose="02020603050405020304" pitchFamily="18" charset="0"/>
              </a:rPr>
              <a:t>šifrarnik</a:t>
            </a:r>
            <a:r>
              <a:rPr lang="hr-HR" sz="1400" dirty="0">
                <a:latin typeface="Times New Roman" panose="02020603050405020304" pitchFamily="18" charset="0"/>
                <a:cs typeface="Times New Roman" panose="02020603050405020304" pitchFamily="18" charset="0"/>
              </a:rPr>
              <a:t> partnera.</a:t>
            </a:r>
          </a:p>
          <a:p>
            <a:pPr marL="285750" indent="-285750">
              <a:buFontTx/>
              <a:buChar char="-"/>
            </a:pPr>
            <a:r>
              <a:rPr lang="hr-HR" sz="1400" dirty="0">
                <a:latin typeface="Times New Roman" panose="02020603050405020304" pitchFamily="18" charset="0"/>
                <a:cs typeface="Times New Roman" panose="02020603050405020304" pitchFamily="18" charset="0"/>
              </a:rPr>
              <a:t>Popunjavate ostala polja zaglavlja (datumi, konto, protu-konto, vrsta knjige i vrsta dokumenta)</a:t>
            </a:r>
          </a:p>
          <a:p>
            <a:pPr marL="285750" indent="-285750">
              <a:buFontTx/>
              <a:buChar char="-"/>
            </a:pPr>
            <a:r>
              <a:rPr lang="hr-HR" sz="1400" dirty="0">
                <a:latin typeface="Times New Roman" panose="02020603050405020304" pitchFamily="18" charset="0"/>
                <a:cs typeface="Times New Roman" panose="02020603050405020304" pitchFamily="18" charset="0"/>
              </a:rPr>
              <a:t>Ako je dokument definiran za knjiženje u financijsko i URA/IRA ne pojavljuju se polja vezana za konto i knjige IRA</a:t>
            </a:r>
          </a:p>
          <a:p>
            <a:pPr marL="285750" indent="-285750">
              <a:buFontTx/>
              <a:buChar char="-"/>
            </a:pPr>
            <a:r>
              <a:rPr lang="hr-HR" sz="1400" dirty="0">
                <a:latin typeface="Times New Roman" panose="02020603050405020304" pitchFamily="18" charset="0"/>
                <a:cs typeface="Times New Roman" panose="02020603050405020304" pitchFamily="18" charset="0"/>
              </a:rPr>
              <a:t>Ako na istom računu fakturirate više usluga, strelicom dolje otvorite novi red u tabeli u kojoj definirate količinu i cijenu usluge, automatski se otvara prazno polje za upis teksta. </a:t>
            </a:r>
          </a:p>
          <a:p>
            <a:pPr marL="285750" indent="-285750">
              <a:buFontTx/>
              <a:buChar char="-"/>
            </a:pPr>
            <a:r>
              <a:rPr lang="pl-PL" sz="1400" dirty="0">
                <a:latin typeface="Times New Roman" panose="02020603050405020304" pitchFamily="18" charset="0"/>
                <a:cs typeface="Times New Roman" panose="02020603050405020304" pitchFamily="18" charset="0"/>
              </a:rPr>
              <a:t>U polje napomena možete napisati tekst po želji. </a:t>
            </a:r>
            <a:r>
              <a:rPr lang="pl-PL" sz="1400">
                <a:latin typeface="Times New Roman" panose="02020603050405020304" pitchFamily="18" charset="0"/>
                <a:cs typeface="Times New Roman" panose="02020603050405020304" pitchFamily="18" charset="0"/>
              </a:rPr>
              <a:t>Ukoliko </a:t>
            </a:r>
            <a:r>
              <a:rPr lang="pl-PL" sz="1400" dirty="0">
                <a:latin typeface="Times New Roman" panose="02020603050405020304" pitchFamily="18" charset="0"/>
                <a:cs typeface="Times New Roman" panose="02020603050405020304" pitchFamily="18" charset="0"/>
              </a:rPr>
              <a:t>imate napomene koje se stalno ponavljaju otvorite ih u meniju Predlošci napomena i pri izradi računa ih na enter pozovite u račun.</a:t>
            </a:r>
            <a:endParaRPr lang="hr-HR" sz="1400" dirty="0">
              <a:latin typeface="Times New Roman" panose="02020603050405020304" pitchFamily="18" charset="0"/>
              <a:cs typeface="Times New Roman" panose="02020603050405020304" pitchFamily="18" charset="0"/>
            </a:endParaRPr>
          </a:p>
          <a:p>
            <a:pPr marL="285750" indent="-285750">
              <a:buFontTx/>
              <a:buChar char="-"/>
            </a:pPr>
            <a:endParaRPr lang="hr-HR" sz="1400" dirty="0">
              <a:latin typeface="Times New Roman" panose="02020603050405020304" pitchFamily="18" charset="0"/>
              <a:cs typeface="Times New Roman" panose="02020603050405020304" pitchFamily="18" charset="0"/>
            </a:endParaRPr>
          </a:p>
          <a:p>
            <a:pPr marL="285750" indent="-285750">
              <a:buFontTx/>
              <a:buChar char="-"/>
            </a:pPr>
            <a:endParaRPr lang="hr-HR" sz="1400" dirty="0">
              <a:latin typeface="Times New Roman" panose="02020603050405020304" pitchFamily="18" charset="0"/>
              <a:cs typeface="Times New Roman" panose="02020603050405020304" pitchFamily="18" charset="0"/>
            </a:endParaRPr>
          </a:p>
          <a:p>
            <a:pPr marL="285750" indent="-285750">
              <a:buFontTx/>
              <a:buChar char="-"/>
            </a:pPr>
            <a:endParaRPr lang="hr-HR" sz="1400" dirty="0">
              <a:latin typeface="Times New Roman" panose="02020603050405020304" pitchFamily="18" charset="0"/>
              <a:cs typeface="Times New Roman" panose="02020603050405020304" pitchFamily="18" charset="0"/>
            </a:endParaRPr>
          </a:p>
          <a:p>
            <a:endParaRPr lang="hr-HR" dirty="0"/>
          </a:p>
          <a:p>
            <a:endParaRPr lang="hr-HR" dirty="0"/>
          </a:p>
          <a:p>
            <a:endParaRPr lang="hr-HR" dirty="0"/>
          </a:p>
        </p:txBody>
      </p:sp>
      <p:sp>
        <p:nvSpPr>
          <p:cNvPr id="7" name="Oblačić za govor: pravokutnik sa zaobljenim kutovima 6">
            <a:extLst>
              <a:ext uri="{FF2B5EF4-FFF2-40B4-BE49-F238E27FC236}">
                <a16:creationId xmlns:a16="http://schemas.microsoft.com/office/drawing/2014/main" id="{6EAA03CE-F3DE-44F9-8735-5ED58DBEE3BC}"/>
              </a:ext>
            </a:extLst>
          </p:cNvPr>
          <p:cNvSpPr/>
          <p:nvPr/>
        </p:nvSpPr>
        <p:spPr>
          <a:xfrm>
            <a:off x="6892954" y="3741489"/>
            <a:ext cx="3190613" cy="1082181"/>
          </a:xfrm>
          <a:prstGeom prst="wedgeRoundRectCallout">
            <a:avLst>
              <a:gd name="adj1" fmla="val -63283"/>
              <a:gd name="adj2" fmla="val -11203"/>
              <a:gd name="adj3" fmla="val 16667"/>
            </a:avLst>
          </a:prstGeom>
          <a:solidFill>
            <a:srgbClr val="95BAE4"/>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400" dirty="0">
                <a:solidFill>
                  <a:schemeClr val="tx1"/>
                </a:solidFill>
              </a:rPr>
              <a:t>Ovdje upisujete opis usluge (tekst nije ograničen brojem redaka). Tabulatorom se prebacujete na tabelu u kojoj upisujete vrijednost usluge – količinu, cijenu, rabat i porez.</a:t>
            </a:r>
          </a:p>
        </p:txBody>
      </p:sp>
    </p:spTree>
    <p:extLst>
      <p:ext uri="{BB962C8B-B14F-4D97-AF65-F5344CB8AC3E}">
        <p14:creationId xmlns:p14="http://schemas.microsoft.com/office/powerpoint/2010/main" val="1157144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596253-B812-40E0-B168-1B7EC558F4B8}"/>
              </a:ext>
            </a:extLst>
          </p:cNvPr>
          <p:cNvSpPr>
            <a:spLocks noGrp="1"/>
          </p:cNvSpPr>
          <p:nvPr>
            <p:ph type="title"/>
          </p:nvPr>
        </p:nvSpPr>
        <p:spPr>
          <a:xfrm>
            <a:off x="838200" y="365125"/>
            <a:ext cx="10515600" cy="968725"/>
          </a:xfrm>
        </p:spPr>
        <p:txBody>
          <a:bodyPr>
            <a:noAutofit/>
          </a:bodyPr>
          <a:lstStyle/>
          <a:p>
            <a:r>
              <a:rPr lang="hr-HR" sz="1400" dirty="0">
                <a:latin typeface="Times New Roman" panose="02020603050405020304" pitchFamily="18" charset="0"/>
                <a:cs typeface="Times New Roman" panose="02020603050405020304" pitchFamily="18" charset="0"/>
              </a:rPr>
              <a:t>Podešavanje temeljnice dokumenta FUS za fakturiranje </a:t>
            </a:r>
            <a:r>
              <a:rPr lang="hr-HR" sz="1400">
                <a:latin typeface="Times New Roman" panose="02020603050405020304" pitchFamily="18" charset="0"/>
                <a:cs typeface="Times New Roman" panose="02020603050405020304" pitchFamily="18" charset="0"/>
              </a:rPr>
              <a:t>usluga te </a:t>
            </a:r>
            <a:r>
              <a:rPr lang="hr-HR" sz="1400" dirty="0">
                <a:latin typeface="Times New Roman" panose="02020603050405020304" pitchFamily="18" charset="0"/>
                <a:cs typeface="Times New Roman" panose="02020603050405020304" pitchFamily="18" charset="0"/>
              </a:rPr>
              <a:t>podešavanje za knjiženje </a:t>
            </a:r>
            <a:r>
              <a:rPr lang="hr-HR" sz="1400">
                <a:latin typeface="Times New Roman" panose="02020603050405020304" pitchFamily="18" charset="0"/>
                <a:cs typeface="Times New Roman" panose="02020603050405020304" pitchFamily="18" charset="0"/>
              </a:rPr>
              <a:t>u knjigu URA/IRA</a:t>
            </a:r>
            <a:endParaRPr lang="hr-HR" sz="1400" dirty="0">
              <a:latin typeface="Times New Roman" panose="02020603050405020304" pitchFamily="18" charset="0"/>
              <a:cs typeface="Times New Roman" panose="02020603050405020304" pitchFamily="18" charset="0"/>
            </a:endParaRPr>
          </a:p>
        </p:txBody>
      </p:sp>
      <p:pic>
        <p:nvPicPr>
          <p:cNvPr id="6" name="Rezervirano mjesto sadržaja 5">
            <a:extLst>
              <a:ext uri="{FF2B5EF4-FFF2-40B4-BE49-F238E27FC236}">
                <a16:creationId xmlns:a16="http://schemas.microsoft.com/office/drawing/2014/main" id="{124E86C7-64B6-45E3-8448-EC280E51629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8435" y="1825625"/>
            <a:ext cx="4841129" cy="4351338"/>
          </a:xfrm>
        </p:spPr>
      </p:pic>
      <p:pic>
        <p:nvPicPr>
          <p:cNvPr id="8" name="Rezervirano mjesto sadržaja 7">
            <a:extLst>
              <a:ext uri="{FF2B5EF4-FFF2-40B4-BE49-F238E27FC236}">
                <a16:creationId xmlns:a16="http://schemas.microsoft.com/office/drawing/2014/main" id="{ACA01EE7-64D8-4978-AE04-72F2E6BB5BF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42435" y="1825625"/>
            <a:ext cx="4841129" cy="4351338"/>
          </a:xfrm>
        </p:spPr>
      </p:pic>
    </p:spTree>
    <p:extLst>
      <p:ext uri="{BB962C8B-B14F-4D97-AF65-F5344CB8AC3E}">
        <p14:creationId xmlns:p14="http://schemas.microsoft.com/office/powerpoint/2010/main" val="2712390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05CD451-E0C5-4D6F-A8EA-AE18B2C8F2A0}"/>
              </a:ext>
            </a:extLst>
          </p:cNvPr>
          <p:cNvSpPr>
            <a:spLocks noGrp="1"/>
          </p:cNvSpPr>
          <p:nvPr>
            <p:ph idx="1"/>
          </p:nvPr>
        </p:nvSpPr>
        <p:spPr>
          <a:xfrm>
            <a:off x="838200" y="192946"/>
            <a:ext cx="10302380" cy="6358855"/>
          </a:xfrm>
        </p:spPr>
        <p:txBody>
          <a:bodyPr/>
          <a:lstStyle/>
          <a:p>
            <a:pPr marL="0" indent="0">
              <a:buNone/>
            </a:pPr>
            <a:r>
              <a:rPr lang="hr-HR" sz="1400" b="0" i="0" u="none" strike="noStrike" baseline="0" dirty="0">
                <a:latin typeface="Times New Roman" panose="02020603050405020304" pitchFamily="18" charset="0"/>
                <a:cs typeface="Times New Roman" panose="02020603050405020304" pitchFamily="18" charset="0"/>
              </a:rPr>
              <a:t>Autorizaciju možemo odrediti na nivou Sistema, Maloprodaje, Veleprodaje, Proizvodnje, Ugostiteljstva i Financijskog, te ona može biti na dva tj. na četiri nivoa.</a:t>
            </a:r>
          </a:p>
          <a:p>
            <a:pPr marL="0" indent="0">
              <a:buNone/>
            </a:pPr>
            <a:r>
              <a:rPr lang="hr-HR" sz="1400" b="0" i="0" u="none" strike="noStrike" baseline="0" dirty="0">
                <a:latin typeface="Times New Roman" panose="02020603050405020304" pitchFamily="18" charset="0"/>
                <a:cs typeface="Times New Roman" panose="02020603050405020304" pitchFamily="18" charset="0"/>
              </a:rPr>
              <a:t>Određenim opcijama možemo imati ili nemati pristup dok nekim modulima biramo između pet nivoa pristupa. Najniži nivo je nivo “Nema pristup”, zatim “Čitaj”, pa “Čitaj, Dodaj”, pa “Čitaj, Dodaj, Piši” a najviši je nivo ”Dodaj, Čitaj, Piši, Briši”.</a:t>
            </a:r>
          </a:p>
          <a:p>
            <a:pPr marL="0" marR="0" indent="0" algn="just">
              <a:buNone/>
            </a:pPr>
            <a:r>
              <a:rPr lang="hr-HR" sz="1800" b="1" i="0" u="none" strike="noStrike" baseline="0" dirty="0">
                <a:latin typeface="Times New Roman" panose="02020603050405020304" pitchFamily="18" charset="0"/>
              </a:rPr>
              <a:t>AUTORIZACIJA PO DJELATNICIMA  </a:t>
            </a:r>
          </a:p>
          <a:p>
            <a:pPr marL="0" marR="0" indent="0" algn="just">
              <a:buNone/>
            </a:pPr>
            <a:r>
              <a:rPr lang="hr-HR" sz="1400" b="0" i="0" u="none" strike="noStrike" baseline="0" dirty="0">
                <a:latin typeface="Times New Roman" panose="02020603050405020304" pitchFamily="18" charset="0"/>
                <a:cs typeface="Times New Roman" panose="02020603050405020304" pitchFamily="18" charset="0"/>
              </a:rPr>
              <a:t>U sklopu autorizacije mogu se odrediti djelatnici i odjeli kojima pripadaju (za slučaj da grupa djelatnika ima iste ovlasti unutar aplikacije). </a:t>
            </a:r>
            <a:endParaRPr lang="hr-HR" sz="1400" dirty="0">
              <a:latin typeface="Times New Roman" panose="02020603050405020304" pitchFamily="18" charset="0"/>
              <a:cs typeface="Times New Roman" panose="02020603050405020304" pitchFamily="18" charset="0"/>
            </a:endParaRPr>
          </a:p>
          <a:p>
            <a:pPr marL="0" marR="0" indent="0" algn="just">
              <a:buNone/>
            </a:pPr>
            <a:endParaRPr lang="hr-HR" sz="2000" b="0" i="0" u="none" strike="noStrike" baseline="0" dirty="0">
              <a:latin typeface="Calibri" panose="020F0502020204030204" pitchFamily="34" charset="0"/>
              <a:cs typeface="Calibri" panose="020F0502020204030204" pitchFamily="34" charset="0"/>
            </a:endParaRPr>
          </a:p>
          <a:p>
            <a:pPr marL="0" marR="0" indent="0" algn="just">
              <a:buNone/>
            </a:pPr>
            <a:endParaRPr lang="hr-HR" sz="1800" b="0" i="0" u="none" strike="noStrike" baseline="0" dirty="0">
              <a:latin typeface="Times New Roman" panose="02020603050405020304" pitchFamily="18" charset="0"/>
            </a:endParaRPr>
          </a:p>
          <a:p>
            <a:pPr marL="0" indent="0">
              <a:buNone/>
            </a:pPr>
            <a:endParaRPr lang="hr-HR" sz="1800" b="0" i="0" u="none" strike="noStrike" baseline="0" dirty="0">
              <a:latin typeface="Times New Roman" panose="02020603050405020304" pitchFamily="18" charset="0"/>
            </a:endParaRPr>
          </a:p>
          <a:p>
            <a:endParaRPr lang="hr-HR" sz="1800" b="0" i="0" u="none" strike="noStrike" baseline="0" dirty="0">
              <a:latin typeface="Times New Roman" panose="02020603050405020304" pitchFamily="18" charset="0"/>
            </a:endParaRPr>
          </a:p>
          <a:p>
            <a:endParaRPr lang="hr-HR" dirty="0"/>
          </a:p>
        </p:txBody>
      </p:sp>
      <p:pic>
        <p:nvPicPr>
          <p:cNvPr id="4" name="Slika 3">
            <a:extLst>
              <a:ext uri="{FF2B5EF4-FFF2-40B4-BE49-F238E27FC236}">
                <a16:creationId xmlns:a16="http://schemas.microsoft.com/office/drawing/2014/main" id="{36E2A740-93F2-462F-9617-B0C8C58EC3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801" y="2293204"/>
            <a:ext cx="3022598" cy="3810001"/>
          </a:xfrm>
          <a:prstGeom prst="rect">
            <a:avLst/>
          </a:prstGeom>
        </p:spPr>
      </p:pic>
      <p:pic>
        <p:nvPicPr>
          <p:cNvPr id="6" name="Slika 5">
            <a:extLst>
              <a:ext uri="{FF2B5EF4-FFF2-40B4-BE49-F238E27FC236}">
                <a16:creationId xmlns:a16="http://schemas.microsoft.com/office/drawing/2014/main" id="{C5C9C891-2D11-47CE-8404-2429CE8F9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539" y="2293203"/>
            <a:ext cx="3022598" cy="3810001"/>
          </a:xfrm>
          <a:prstGeom prst="rect">
            <a:avLst/>
          </a:prstGeom>
        </p:spPr>
      </p:pic>
    </p:spTree>
    <p:extLst>
      <p:ext uri="{BB962C8B-B14F-4D97-AF65-F5344CB8AC3E}">
        <p14:creationId xmlns:p14="http://schemas.microsoft.com/office/powerpoint/2010/main" val="183374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a:extLst>
              <a:ext uri="{FF2B5EF4-FFF2-40B4-BE49-F238E27FC236}">
                <a16:creationId xmlns:a16="http://schemas.microsoft.com/office/drawing/2014/main" id="{63A0548E-4618-4BEB-A130-DC380678F956}"/>
              </a:ext>
            </a:extLst>
          </p:cNvPr>
          <p:cNvSpPr>
            <a:spLocks noGrp="1"/>
          </p:cNvSpPr>
          <p:nvPr>
            <p:ph type="title"/>
          </p:nvPr>
        </p:nvSpPr>
        <p:spPr>
          <a:xfrm>
            <a:off x="494949" y="192947"/>
            <a:ext cx="10639181" cy="503339"/>
          </a:xfrm>
        </p:spPr>
        <p:txBody>
          <a:bodyPr>
            <a:normAutofit fontScale="90000"/>
          </a:bodyPr>
          <a:lstStyle/>
          <a:p>
            <a:r>
              <a:rPr lang="hr-HR" sz="3100" dirty="0"/>
              <a:t>DODAVANJE POSLOVNE JEDINICE U MATERIJALNOM KNJIGOVODSTVU</a:t>
            </a:r>
            <a:endParaRPr lang="hr-HR" dirty="0"/>
          </a:p>
        </p:txBody>
      </p:sp>
      <p:graphicFrame>
        <p:nvGraphicFramePr>
          <p:cNvPr id="4" name="Rezervirano mjesto sadržaja 3">
            <a:extLst>
              <a:ext uri="{FF2B5EF4-FFF2-40B4-BE49-F238E27FC236}">
                <a16:creationId xmlns:a16="http://schemas.microsoft.com/office/drawing/2014/main" id="{A8D45E99-E4E0-40DD-80EE-2A33FD450988}"/>
              </a:ext>
            </a:extLst>
          </p:cNvPr>
          <p:cNvGraphicFramePr>
            <a:graphicFrameLocks noGrp="1"/>
          </p:cNvGraphicFramePr>
          <p:nvPr>
            <p:ph idx="1"/>
            <p:extLst>
              <p:ext uri="{D42A27DB-BD31-4B8C-83A1-F6EECF244321}">
                <p14:modId xmlns:p14="http://schemas.microsoft.com/office/powerpoint/2010/main" val="3251167081"/>
              </p:ext>
            </p:extLst>
          </p:nvPr>
        </p:nvGraphicFramePr>
        <p:xfrm>
          <a:off x="328616" y="848723"/>
          <a:ext cx="10045626" cy="5816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1613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8444" y="365126"/>
            <a:ext cx="10835356" cy="507840"/>
          </a:xfrm>
        </p:spPr>
        <p:txBody>
          <a:bodyPr>
            <a:normAutofit fontScale="90000"/>
          </a:bodyPr>
          <a:lstStyle/>
          <a:p>
            <a:r>
              <a:rPr lang="hr-HR" sz="3100" dirty="0"/>
              <a:t>ŠIFRARNIK PARTNERA</a:t>
            </a:r>
            <a:br>
              <a:rPr lang="hr-HR" sz="2400" dirty="0"/>
            </a:br>
            <a:endParaRPr lang="hr-HR" sz="2400" dirty="0"/>
          </a:p>
        </p:txBody>
      </p:sp>
      <p:sp>
        <p:nvSpPr>
          <p:cNvPr id="9" name="TekstniOkvir 8">
            <a:extLst>
              <a:ext uri="{FF2B5EF4-FFF2-40B4-BE49-F238E27FC236}">
                <a16:creationId xmlns:a16="http://schemas.microsoft.com/office/drawing/2014/main" id="{1417B1B0-3B47-4E36-92AD-F1A112641830}"/>
              </a:ext>
            </a:extLst>
          </p:cNvPr>
          <p:cNvSpPr txBox="1"/>
          <p:nvPr/>
        </p:nvSpPr>
        <p:spPr>
          <a:xfrm>
            <a:off x="518444" y="851877"/>
            <a:ext cx="11251525" cy="3847207"/>
          </a:xfrm>
          <a:prstGeom prst="rect">
            <a:avLst/>
          </a:prstGeom>
          <a:noFill/>
        </p:spPr>
        <p:txBody>
          <a:bodyPr wrap="square">
            <a:spAutoFit/>
          </a:bodyPr>
          <a:lstStyle/>
          <a:p>
            <a:pPr marR="0" algn="l"/>
            <a:r>
              <a:rPr lang="hr-HR" sz="1800" b="1" i="0" u="none" strike="noStrike" baseline="0" dirty="0">
                <a:latin typeface="Times New Roman" panose="02020603050405020304" pitchFamily="18" charset="0"/>
              </a:rPr>
              <a:t>KAKO OTVORITI  NOVOG PARTNERA</a:t>
            </a:r>
          </a:p>
          <a:p>
            <a:pPr marR="0" algn="just"/>
            <a:r>
              <a:rPr lang="hr-HR" sz="1400" b="0" i="0" u="none" strike="noStrike" baseline="0" dirty="0">
                <a:latin typeface="Times New Roman" panose="02020603050405020304" pitchFamily="18" charset="0"/>
                <a:cs typeface="Times New Roman" panose="02020603050405020304" pitchFamily="18" charset="0"/>
              </a:rPr>
              <a:t>Tipkom F9 DODAJ ili klikom na dugme otvara se polje za definiciju novog partnera. </a:t>
            </a:r>
          </a:p>
          <a:p>
            <a:pPr marR="0" algn="just"/>
            <a:endParaRPr lang="hr-HR" sz="1400" b="0" i="0" u="none" strike="noStrike" baseline="0" dirty="0">
              <a:latin typeface="Times New Roman" panose="02020603050405020304" pitchFamily="18" charset="0"/>
              <a:cs typeface="Times New Roman" panose="02020603050405020304" pitchFamily="18" charset="0"/>
            </a:endParaRPr>
          </a:p>
          <a:p>
            <a:pPr marR="0" algn="just"/>
            <a:endParaRPr lang="hr-HR" sz="1800" b="0" i="0" u="none" strike="noStrike" baseline="0" dirty="0">
              <a:latin typeface="Times New Roman" panose="02020603050405020304" pitchFamily="18" charset="0"/>
            </a:endParaRPr>
          </a:p>
          <a:p>
            <a:pPr marR="0" algn="ctr"/>
            <a:endParaRPr lang="hr-HR" sz="1800" b="0" i="0" u="none" strike="noStrike" baseline="0" dirty="0">
              <a:latin typeface="Times New Roman" panose="02020603050405020304" pitchFamily="18" charset="0"/>
            </a:endParaRPr>
          </a:p>
          <a:p>
            <a:pPr marR="0" algn="ctr"/>
            <a:endParaRPr lang="hr-HR" sz="1800" b="0" i="0" u="none" strike="noStrike" baseline="0" dirty="0">
              <a:latin typeface="Times New Roman" panose="02020603050405020304" pitchFamily="18" charset="0"/>
            </a:endParaRPr>
          </a:p>
          <a:p>
            <a:pPr marR="0" algn="ctr"/>
            <a:endParaRPr lang="hr-HR" dirty="0">
              <a:latin typeface="Times New Roman" panose="02020603050405020304" pitchFamily="18" charset="0"/>
            </a:endParaRPr>
          </a:p>
          <a:p>
            <a:pPr marR="0" algn="ctr"/>
            <a:endParaRPr lang="hr-HR" sz="1800" b="0" i="0" u="none" strike="noStrike" baseline="0" dirty="0">
              <a:latin typeface="Times New Roman" panose="02020603050405020304" pitchFamily="18" charset="0"/>
            </a:endParaRPr>
          </a:p>
          <a:p>
            <a:pPr marR="0" algn="ctr"/>
            <a:endParaRPr lang="hr-HR" dirty="0">
              <a:latin typeface="Times New Roman" panose="02020603050405020304" pitchFamily="18" charset="0"/>
            </a:endParaRPr>
          </a:p>
          <a:p>
            <a:pPr marR="0" algn="ctr"/>
            <a:endParaRPr lang="hr-HR" sz="1800" b="0" i="0" u="none" strike="noStrike" baseline="0" dirty="0">
              <a:latin typeface="Times New Roman" panose="02020603050405020304" pitchFamily="18" charset="0"/>
            </a:endParaRPr>
          </a:p>
          <a:p>
            <a:pPr marR="0" algn="ctr"/>
            <a:endParaRPr lang="hr-HR" dirty="0">
              <a:latin typeface="Times New Roman" panose="02020603050405020304" pitchFamily="18" charset="0"/>
            </a:endParaRPr>
          </a:p>
          <a:p>
            <a:pPr marR="0" algn="ctr"/>
            <a:endParaRPr lang="hr-HR" sz="1800" b="0" i="0" u="none" strike="noStrike" baseline="0" dirty="0">
              <a:latin typeface="Times New Roman" panose="02020603050405020304" pitchFamily="18" charset="0"/>
            </a:endParaRPr>
          </a:p>
          <a:p>
            <a:pPr marR="0" algn="ctr"/>
            <a:endParaRPr lang="hr-HR" dirty="0">
              <a:latin typeface="Times New Roman" panose="02020603050405020304" pitchFamily="18" charset="0"/>
            </a:endParaRPr>
          </a:p>
          <a:p>
            <a:pPr marR="0" algn="ctr"/>
            <a:endParaRPr lang="hr-HR" sz="1800" b="0" i="0" u="none" strike="noStrike" baseline="0" dirty="0">
              <a:latin typeface="Times New Roman" panose="02020603050405020304" pitchFamily="18" charset="0"/>
            </a:endParaRPr>
          </a:p>
        </p:txBody>
      </p:sp>
      <p:pic>
        <p:nvPicPr>
          <p:cNvPr id="10" name="Slika 9">
            <a:extLst>
              <a:ext uri="{FF2B5EF4-FFF2-40B4-BE49-F238E27FC236}">
                <a16:creationId xmlns:a16="http://schemas.microsoft.com/office/drawing/2014/main" id="{86A97BA7-AF96-431A-AA6C-42A66014074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18444" y="1998217"/>
            <a:ext cx="6864463" cy="4274366"/>
          </a:xfrm>
          <a:prstGeom prst="rect">
            <a:avLst/>
          </a:prstGeom>
        </p:spPr>
      </p:pic>
      <p:sp>
        <p:nvSpPr>
          <p:cNvPr id="2" name="Oblačić za govor: pravokutnik sa zaobljenim kutovima 1">
            <a:extLst>
              <a:ext uri="{FF2B5EF4-FFF2-40B4-BE49-F238E27FC236}">
                <a16:creationId xmlns:a16="http://schemas.microsoft.com/office/drawing/2014/main" id="{08B20EDD-70CA-4CF3-93F6-DDED5913BDC1}"/>
              </a:ext>
            </a:extLst>
          </p:cNvPr>
          <p:cNvSpPr/>
          <p:nvPr/>
        </p:nvSpPr>
        <p:spPr>
          <a:xfrm>
            <a:off x="7561986" y="4203699"/>
            <a:ext cx="4207983" cy="1517163"/>
          </a:xfrm>
          <a:prstGeom prst="wedgeRoundRectCallout">
            <a:avLst>
              <a:gd name="adj1" fmla="val -82400"/>
              <a:gd name="adj2" fmla="val -54679"/>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1800" b="0" i="0" u="none" strike="noStrike" baseline="0" dirty="0">
                <a:solidFill>
                  <a:schemeClr val="tx1"/>
                </a:solidFill>
                <a:latin typeface="Calibri" panose="020F0502020204030204" pitchFamily="34" charset="0"/>
                <a:cs typeface="Calibri" panose="020F0502020204030204" pitchFamily="34" charset="0"/>
              </a:rPr>
              <a:t>Definirate standardne podatke o partneru </a:t>
            </a:r>
            <a:r>
              <a:rPr lang="hr-HR" sz="1800" dirty="0">
                <a:solidFill>
                  <a:schemeClr val="tx1"/>
                </a:solidFill>
                <a:latin typeface="Calibri" panose="020F0502020204030204" pitchFamily="34" charset="0"/>
                <a:cs typeface="Calibri" panose="020F0502020204030204" pitchFamily="34" charset="0"/>
              </a:rPr>
              <a:t>te dodatne (</a:t>
            </a:r>
            <a:r>
              <a:rPr lang="hr-HR" sz="1800" b="0" i="0" u="none" strike="noStrike" baseline="0" dirty="0">
                <a:solidFill>
                  <a:schemeClr val="tx1"/>
                </a:solidFill>
                <a:latin typeface="Calibri" panose="020F0502020204030204" pitchFamily="34" charset="0"/>
                <a:cs typeface="Calibri" panose="020F0502020204030204" pitchFamily="34" charset="0"/>
              </a:rPr>
              <a:t>kreditni limit, rabat kupcu – jedinstveni rabat za kupca, dodatni rabat, grupe rabata, D.V.O. kupca)</a:t>
            </a:r>
            <a:r>
              <a:rPr lang="hr-HR" sz="1800" dirty="0">
                <a:solidFill>
                  <a:schemeClr val="tx1"/>
                </a:solidFill>
                <a:latin typeface="Calibri" panose="020F0502020204030204" pitchFamily="34" charset="0"/>
                <a:cs typeface="Calibri" panose="020F0502020204030204" pitchFamily="34" charset="0"/>
              </a:rPr>
              <a:t>.</a:t>
            </a:r>
            <a:endParaRPr lang="hr-HR" sz="1600" b="0" i="0" u="none" strike="noStrike" baseline="0" dirty="0">
              <a:solidFill>
                <a:schemeClr val="tx1"/>
              </a:solidFill>
              <a:latin typeface="Times New Roman" panose="02020603050405020304" pitchFamily="18" charset="0"/>
            </a:endParaRPr>
          </a:p>
        </p:txBody>
      </p:sp>
      <p:sp>
        <p:nvSpPr>
          <p:cNvPr id="3" name="Oblačić za govor: pravokutnik sa zaobljenim kutovima 2">
            <a:extLst>
              <a:ext uri="{FF2B5EF4-FFF2-40B4-BE49-F238E27FC236}">
                <a16:creationId xmlns:a16="http://schemas.microsoft.com/office/drawing/2014/main" id="{EA57B11B-543C-4C18-8444-560E24C04C73}"/>
              </a:ext>
            </a:extLst>
          </p:cNvPr>
          <p:cNvSpPr/>
          <p:nvPr/>
        </p:nvSpPr>
        <p:spPr>
          <a:xfrm>
            <a:off x="7938401" y="2294793"/>
            <a:ext cx="3110523" cy="359508"/>
          </a:xfrm>
          <a:prstGeom prst="wedgeRoundRectCallout">
            <a:avLst>
              <a:gd name="adj1" fmla="val -69074"/>
              <a:gd name="adj2" fmla="val -63586"/>
              <a:gd name="adj3" fmla="val 16667"/>
            </a:avLst>
          </a:prstGeom>
          <a:solidFill>
            <a:srgbClr val="95B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a:solidFill>
                  <a:schemeClr val="tx1"/>
                </a:solidFill>
              </a:rPr>
              <a:t>Poslovne jedinice partnera</a:t>
            </a:r>
          </a:p>
        </p:txBody>
      </p:sp>
    </p:spTree>
    <p:extLst>
      <p:ext uri="{BB962C8B-B14F-4D97-AF65-F5344CB8AC3E}">
        <p14:creationId xmlns:p14="http://schemas.microsoft.com/office/powerpoint/2010/main" val="290246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jagram 2">
            <a:extLst>
              <a:ext uri="{FF2B5EF4-FFF2-40B4-BE49-F238E27FC236}">
                <a16:creationId xmlns:a16="http://schemas.microsoft.com/office/drawing/2014/main" id="{F94B53FD-4E2C-448E-AD87-D20FC2D7B18A}"/>
              </a:ext>
            </a:extLst>
          </p:cNvPr>
          <p:cNvGraphicFramePr/>
          <p:nvPr>
            <p:extLst>
              <p:ext uri="{D42A27DB-BD31-4B8C-83A1-F6EECF244321}">
                <p14:modId xmlns:p14="http://schemas.microsoft.com/office/powerpoint/2010/main" val="1132502684"/>
              </p:ext>
            </p:extLst>
          </p:nvPr>
        </p:nvGraphicFramePr>
        <p:xfrm>
          <a:off x="130378" y="213104"/>
          <a:ext cx="10864443" cy="5776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447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256119-7B0A-42C2-8695-FA317A39AEE8}"/>
              </a:ext>
            </a:extLst>
          </p:cNvPr>
          <p:cNvSpPr>
            <a:spLocks noGrp="1"/>
          </p:cNvSpPr>
          <p:nvPr>
            <p:ph type="title"/>
          </p:nvPr>
        </p:nvSpPr>
        <p:spPr>
          <a:xfrm>
            <a:off x="557868" y="445477"/>
            <a:ext cx="10241618" cy="539261"/>
          </a:xfrm>
        </p:spPr>
        <p:txBody>
          <a:bodyPr>
            <a:normAutofit/>
          </a:bodyPr>
          <a:lstStyle/>
          <a:p>
            <a:r>
              <a:rPr lang="hr-HR" sz="2800" dirty="0"/>
              <a:t>ŠIFRARNIK ARTIKALA</a:t>
            </a:r>
          </a:p>
        </p:txBody>
      </p:sp>
      <p:sp>
        <p:nvSpPr>
          <p:cNvPr id="3" name="Rezervirano mjesto teksta 2">
            <a:extLst>
              <a:ext uri="{FF2B5EF4-FFF2-40B4-BE49-F238E27FC236}">
                <a16:creationId xmlns:a16="http://schemas.microsoft.com/office/drawing/2014/main" id="{8272B181-78CD-413A-8F14-BD8892BE4348}"/>
              </a:ext>
            </a:extLst>
          </p:cNvPr>
          <p:cNvSpPr>
            <a:spLocks noGrp="1"/>
          </p:cNvSpPr>
          <p:nvPr>
            <p:ph type="body" idx="1"/>
          </p:nvPr>
        </p:nvSpPr>
        <p:spPr>
          <a:xfrm>
            <a:off x="557868" y="1078523"/>
            <a:ext cx="11211886" cy="5624281"/>
          </a:xfrm>
        </p:spPr>
        <p:txBody>
          <a:bodyPr/>
          <a:lstStyle/>
          <a:p>
            <a:pPr marR="0" algn="just"/>
            <a:r>
              <a:rPr lang="hr-HR" sz="1600" dirty="0">
                <a:solidFill>
                  <a:schemeClr val="tx1"/>
                </a:solidFill>
                <a:latin typeface="Times New Roman" panose="02020603050405020304" pitchFamily="18" charset="0"/>
                <a:cs typeface="Times New Roman" panose="02020603050405020304" pitchFamily="18" charset="0"/>
              </a:rPr>
              <a:t>Dugmad na vrhu su GRUPE/PODGRUPE</a:t>
            </a:r>
            <a:r>
              <a:rPr lang="hr-HR" sz="1600" i="0" u="none" strike="noStrike" baseline="0" dirty="0">
                <a:solidFill>
                  <a:schemeClr val="tx1"/>
                </a:solidFill>
                <a:latin typeface="Times New Roman" panose="02020603050405020304" pitchFamily="18" charset="0"/>
                <a:cs typeface="Times New Roman" panose="02020603050405020304" pitchFamily="18" charset="0"/>
              </a:rPr>
              <a:t>, PARTNER, ISPIS F8, DODAJ F9 i PRISTUP F12. Na dnu prozora su tabulatori PREGLED I PRISTUP.</a:t>
            </a:r>
          </a:p>
          <a:p>
            <a:pPr marR="0" algn="just"/>
            <a:endParaRPr lang="hr-HR" sz="2000" dirty="0">
              <a:solidFill>
                <a:schemeClr val="tx1"/>
              </a:solidFill>
              <a:latin typeface="Calibri" panose="020F0502020204030204" pitchFamily="34" charset="0"/>
              <a:cs typeface="Calibri" panose="020F0502020204030204" pitchFamily="34" charset="0"/>
            </a:endParaRPr>
          </a:p>
          <a:p>
            <a:pPr marR="0" algn="just"/>
            <a:endParaRPr lang="hr-HR" sz="2000" i="0" u="none" strike="noStrike" baseline="0" dirty="0">
              <a:solidFill>
                <a:schemeClr val="tx1"/>
              </a:solidFill>
              <a:latin typeface="Calibri" panose="020F0502020204030204" pitchFamily="34" charset="0"/>
              <a:cs typeface="Calibri" panose="020F0502020204030204" pitchFamily="34" charset="0"/>
            </a:endParaRPr>
          </a:p>
          <a:p>
            <a:pPr marR="0" algn="just"/>
            <a:endParaRPr lang="hr-HR" sz="2000" dirty="0">
              <a:solidFill>
                <a:schemeClr val="tx1"/>
              </a:solidFill>
              <a:latin typeface="Calibri" panose="020F0502020204030204" pitchFamily="34" charset="0"/>
              <a:cs typeface="Calibri" panose="020F0502020204030204" pitchFamily="34" charset="0"/>
            </a:endParaRPr>
          </a:p>
          <a:p>
            <a:pPr marR="0" algn="just"/>
            <a:endParaRPr lang="hr-HR" sz="2000" i="0" u="none" strike="noStrike" baseline="0" dirty="0">
              <a:solidFill>
                <a:schemeClr val="tx1"/>
              </a:solidFill>
              <a:latin typeface="Calibri" panose="020F0502020204030204" pitchFamily="34" charset="0"/>
              <a:cs typeface="Calibri" panose="020F0502020204030204" pitchFamily="34" charset="0"/>
            </a:endParaRPr>
          </a:p>
          <a:p>
            <a:pPr marR="0" algn="just"/>
            <a:endParaRPr lang="hr-HR" sz="2000" i="0" u="none" strike="noStrike" baseline="0" dirty="0">
              <a:latin typeface="Calibri" panose="020F0502020204030204" pitchFamily="34" charset="0"/>
              <a:cs typeface="Calibri" panose="020F0502020204030204" pitchFamily="34" charset="0"/>
            </a:endParaRPr>
          </a:p>
          <a:p>
            <a:endParaRPr lang="hr-HR" dirty="0"/>
          </a:p>
        </p:txBody>
      </p:sp>
      <p:pic>
        <p:nvPicPr>
          <p:cNvPr id="5" name="Slika 4">
            <a:extLst>
              <a:ext uri="{FF2B5EF4-FFF2-40B4-BE49-F238E27FC236}">
                <a16:creationId xmlns:a16="http://schemas.microsoft.com/office/drawing/2014/main" id="{1FBE0CE7-30AE-45E5-B673-719A36AD06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691" y="1836616"/>
            <a:ext cx="7839094" cy="4709880"/>
          </a:xfrm>
          <a:prstGeom prst="rect">
            <a:avLst/>
          </a:prstGeom>
        </p:spPr>
      </p:pic>
    </p:spTree>
    <p:extLst>
      <p:ext uri="{BB962C8B-B14F-4D97-AF65-F5344CB8AC3E}">
        <p14:creationId xmlns:p14="http://schemas.microsoft.com/office/powerpoint/2010/main" val="538844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jagram 1">
            <a:extLst>
              <a:ext uri="{FF2B5EF4-FFF2-40B4-BE49-F238E27FC236}">
                <a16:creationId xmlns:a16="http://schemas.microsoft.com/office/drawing/2014/main" id="{2BB9C524-9215-4B12-811B-654D5CA20DE2}"/>
              </a:ext>
            </a:extLst>
          </p:cNvPr>
          <p:cNvGraphicFramePr/>
          <p:nvPr>
            <p:extLst>
              <p:ext uri="{D42A27DB-BD31-4B8C-83A1-F6EECF244321}">
                <p14:modId xmlns:p14="http://schemas.microsoft.com/office/powerpoint/2010/main" val="973115322"/>
              </p:ext>
            </p:extLst>
          </p:nvPr>
        </p:nvGraphicFramePr>
        <p:xfrm>
          <a:off x="764737" y="302004"/>
          <a:ext cx="11214742" cy="6350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1971585"/>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3100</TotalTime>
  <Words>3035</Words>
  <Application>Microsoft Office PowerPoint</Application>
  <PresentationFormat>Široki zaslon</PresentationFormat>
  <Paragraphs>162</Paragraphs>
  <Slides>34</Slides>
  <Notes>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34</vt:i4>
      </vt:variant>
    </vt:vector>
  </HeadingPairs>
  <TitlesOfParts>
    <vt:vector size="39" baseType="lpstr">
      <vt:lpstr>Arial</vt:lpstr>
      <vt:lpstr>Calibri</vt:lpstr>
      <vt:lpstr>Calibri Light</vt:lpstr>
      <vt:lpstr>Times New Roman</vt:lpstr>
      <vt:lpstr>Tema sustava Office</vt:lpstr>
      <vt:lpstr>KRATKA UPUTA ZA RAD S PROGRAMOM </vt:lpstr>
      <vt:lpstr>PowerPoint prezentacija</vt:lpstr>
      <vt:lpstr>AUTORIZACIJA – DODAVANJE DJELATNIKA</vt:lpstr>
      <vt:lpstr>PowerPoint prezentacija</vt:lpstr>
      <vt:lpstr>DODAVANJE POSLOVNE JEDINICE U MATERIJALNOM KNJIGOVODSTVU</vt:lpstr>
      <vt:lpstr>ŠIFRARNIK PARTNERA </vt:lpstr>
      <vt:lpstr>PowerPoint prezentacija</vt:lpstr>
      <vt:lpstr>ŠIFRARNIK ARTIKALA</vt:lpstr>
      <vt:lpstr>PowerPoint prezentacija</vt:lpstr>
      <vt:lpstr>PowerPoint prezentacija</vt:lpstr>
      <vt:lpstr>PowerPoint prezentacija</vt:lpstr>
      <vt:lpstr>DOKUMENTI</vt:lpstr>
      <vt:lpstr>PowerPoint prezentacija</vt:lpstr>
      <vt:lpstr>PowerPoint prezentacija</vt:lpstr>
      <vt:lpstr>ŠIFRARNIK POREZA</vt:lpstr>
      <vt:lpstr>Materijalno knjigovodstvo</vt:lpstr>
      <vt:lpstr>PowerPoint prezentacija</vt:lpstr>
      <vt:lpstr>Aktiviranjem opcije Ulaza bilo maloprodaje/skladišta/pogona ili ugostiteljstva otvara se prozor sa pregledom knjiženih ulaznih dokumenata konkretne poslovne jedinice </vt:lpstr>
      <vt:lpstr>Kako definirati prodajnu cijenu?</vt:lpstr>
      <vt:lpstr>Pretraživanje</vt:lpstr>
      <vt:lpstr>Autotransfer – opcija koja omogućava automatsko pretvaranje jedne vrste dokumenta u drugu unutar iste poslovne jedinice ili između dvije različite poslovne jedinice. Pozicionirajte se na bilo koji dokument, desnim klikom odaberite opciju Autotransfer te kliknite na Dodaj.   Na slici  je prikazano kako podesiti autotransfer PONUDE (PON) u RAČUN (IFV).  Ukoliko je stavljena Veza (1), dokumenti na ulazu ili izlazu koji su transferirani u neki drugi dokument bit će označeni crvenom bojom   Dokumenti koji su transferirani ili su nastali transferom dobiju oznaku u stupcu OTIŠAO U i DOŠAO IZ. Dvoklikom na oznaku program će Vas automatski prebaciti u poslovnu jedincu i dokument koji je nastao transferom.  </vt:lpstr>
      <vt:lpstr>FINANCIJSKO KNJIGOVODSTVO  DEFINIRANJE KONTA URA/IRA – GLAVNA KNJIGA  - Prilikom prvog ulaska u Glavnu knjigu, program nudi upozorenje „Potrebno je definirati konta za URU/IRU.” Definirajte osnovna konta kao što je prikazano na slikama dolje.  </vt:lpstr>
      <vt:lpstr>Dodavanje Dobavljača/Kupaca ili sintetičkog konta u kontnom planu</vt:lpstr>
      <vt:lpstr>Dodavanje novoga dokumenta u listi (vrsta temeljnice) </vt:lpstr>
      <vt:lpstr>Knjiženje dokumenata u Glavnoj Knjizi</vt:lpstr>
      <vt:lpstr>PowerPoint prezentacija</vt:lpstr>
      <vt:lpstr>Kreiranje predložaka za knjiženje</vt:lpstr>
      <vt:lpstr>PowerPoint prezentacija</vt:lpstr>
      <vt:lpstr>Najčešće korišteni predlošci</vt:lpstr>
      <vt:lpstr>PowerPoint prezentacija</vt:lpstr>
      <vt:lpstr>Automatski prijenos u knjigu URA/IRA prilikom knjiženja dokumenata po zadanim predlošcima   </vt:lpstr>
      <vt:lpstr>Uvoz izvoda </vt:lpstr>
      <vt:lpstr>Fakturiranje usluga</vt:lpstr>
      <vt:lpstr>Podešavanje temeljnice dokumenta FUS za fakturiranje usluga te podešavanje za knjiženje u knjigu URA/IRA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UHY RAČINOVODSTVO U OBLAKU</dc:title>
  <dc:creator>Ilijana Janjić</dc:creator>
  <cp:lastModifiedBy>razvoj01</cp:lastModifiedBy>
  <cp:revision>246</cp:revision>
  <dcterms:created xsi:type="dcterms:W3CDTF">2020-04-06T15:26:15Z</dcterms:created>
  <dcterms:modified xsi:type="dcterms:W3CDTF">2021-03-12T11:34:00Z</dcterms:modified>
</cp:coreProperties>
</file>